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9" r:id="rId5"/>
    <p:sldId id="295" r:id="rId6"/>
    <p:sldId id="262" r:id="rId7"/>
    <p:sldId id="261" r:id="rId8"/>
    <p:sldId id="296" r:id="rId9"/>
    <p:sldId id="294" r:id="rId10"/>
    <p:sldId id="281" r:id="rId11"/>
    <p:sldId id="288" r:id="rId12"/>
    <p:sldId id="264" r:id="rId13"/>
    <p:sldId id="289" r:id="rId14"/>
    <p:sldId id="266" r:id="rId15"/>
    <p:sldId id="279" r:id="rId16"/>
    <p:sldId id="290" r:id="rId17"/>
    <p:sldId id="280" r:id="rId18"/>
    <p:sldId id="276" r:id="rId19"/>
    <p:sldId id="273" r:id="rId20"/>
    <p:sldId id="274" r:id="rId21"/>
    <p:sldId id="275" r:id="rId22"/>
    <p:sldId id="277" r:id="rId23"/>
    <p:sldId id="278" r:id="rId24"/>
    <p:sldId id="291" r:id="rId25"/>
    <p:sldId id="282" r:id="rId26"/>
    <p:sldId id="283" r:id="rId27"/>
    <p:sldId id="284" r:id="rId28"/>
    <p:sldId id="285" r:id="rId29"/>
    <p:sldId id="286" r:id="rId30"/>
    <p:sldId id="292" r:id="rId31"/>
  </p:sldIdLst>
  <p:sldSz cx="12192000" cy="6858000"/>
  <p:notesSz cx="6797675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9A79333-A8B4-4055-90F0-4642144FAF5A}">
  <a:tblStyle styleId="{39A79333-A8B4-4055-90F0-4642144FAF5A}" styleName="ÅF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chemeClr val="accent2"/>
              </a:solidFill>
            </a:ln>
          </a:left>
          <a:right>
            <a:ln w="6350" cmpd="sng">
              <a:solidFill>
                <a:schemeClr val="accent2"/>
              </a:solidFill>
            </a:ln>
          </a:right>
          <a:top>
            <a:ln w="6350" cmpd="sng">
              <a:solidFill>
                <a:schemeClr val="accent2"/>
              </a:solidFill>
            </a:ln>
          </a:top>
          <a:bottom>
            <a:ln w="6350" cmpd="sng">
              <a:solidFill>
                <a:schemeClr val="accent2"/>
              </a:solidFill>
            </a:ln>
          </a:bottom>
          <a:insideH>
            <a:ln w="6350" cmpd="sng">
              <a:solidFill>
                <a:schemeClr val="accent2"/>
              </a:solidFill>
            </a:ln>
          </a:insideH>
          <a:insideV>
            <a:ln w="6350" cmpd="sng">
              <a:solidFill>
                <a:schemeClr val="accent2"/>
              </a:solidFill>
            </a:ln>
          </a:insideV>
        </a:tcBdr>
        <a:fill>
          <a:solidFill>
            <a:srgbClr val="FFFFFF"/>
          </a:solidFill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TxStyle>
        <a:fontRef idx="minor">
          <a:prstClr val="black"/>
        </a:fontRef>
        <a:schemeClr val="dk1"/>
      </a:tcTxStyle>
      <a:tcStyle>
        <a:tcBdr/>
        <a:fill>
          <a:solidFill>
            <a:srgbClr val="B3B3B3"/>
          </a:solidFill>
        </a:fill>
      </a:tcStyle>
    </a:lastCol>
    <a:firstCol>
      <a:tcTxStyle>
        <a:fontRef idx="minor">
          <a:prstClr val="black"/>
        </a:fontRef>
        <a:schemeClr val="dk1"/>
      </a:tcTxStyle>
      <a:tcStyle>
        <a:tcBdr/>
        <a:fill>
          <a:solidFill>
            <a:srgbClr val="B3B3B3"/>
          </a:solidFill>
        </a:fill>
      </a:tcStyle>
    </a:firstCol>
    <a:lastRow>
      <a:tcTxStyle>
        <a:fontRef idx="minor">
          <a:prstClr val="black"/>
        </a:fontRef>
        <a:schemeClr val="dk1"/>
      </a:tcTxStyle>
      <a:tcStyle>
        <a:tcBdr/>
        <a:fill>
          <a:solidFill>
            <a:srgbClr val="B3B3B3"/>
          </a:solidFill>
        </a:fill>
      </a:tcStyle>
    </a:lastRow>
    <a:firstRow>
      <a:tcTxStyle>
        <a:fontRef idx="major">
          <a:prstClr val="black"/>
        </a:fontRef>
        <a:schemeClr val="dk1"/>
      </a:tcTxStyle>
      <a:tcStyle>
        <a:tcBdr/>
        <a:fill>
          <a:solidFill>
            <a:srgbClr val="B3B3B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6" d="100"/>
          <a:sy n="96" d="100"/>
        </p:scale>
        <p:origin x="251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nberg, Ola" userId="e8c520c0-23e4-4397-aa85-e45d64f8624f" providerId="ADAL" clId="{94A16DDE-88F9-4692-ACFF-6477B7478C8C}"/>
    <pc:docChg chg="modSld">
      <pc:chgData name="Wennberg, Ola" userId="e8c520c0-23e4-4397-aa85-e45d64f8624f" providerId="ADAL" clId="{94A16DDE-88F9-4692-ACFF-6477B7478C8C}" dt="2022-05-30T07:19:54.494" v="1" actId="14100"/>
      <pc:docMkLst>
        <pc:docMk/>
      </pc:docMkLst>
      <pc:sldChg chg="modSp mod">
        <pc:chgData name="Wennberg, Ola" userId="e8c520c0-23e4-4397-aa85-e45d64f8624f" providerId="ADAL" clId="{94A16DDE-88F9-4692-ACFF-6477B7478C8C}" dt="2022-05-30T07:19:54.494" v="1" actId="14100"/>
        <pc:sldMkLst>
          <pc:docMk/>
          <pc:sldMk cId="1102555487" sldId="279"/>
        </pc:sldMkLst>
        <pc:picChg chg="mod">
          <ac:chgData name="Wennberg, Ola" userId="e8c520c0-23e4-4397-aa85-e45d64f8624f" providerId="ADAL" clId="{94A16DDE-88F9-4692-ACFF-6477B7478C8C}" dt="2022-05-30T07:19:54.494" v="1" actId="14100"/>
          <ac:picMkLst>
            <pc:docMk/>
            <pc:sldMk cId="1102555487" sldId="279"/>
            <ac:picMk id="8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B67E4A-5177-4C80-92B4-51BD5593B0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FFF9C8-B4CA-457D-AE9B-2D30E612B3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16228-B7CF-47CF-A4AD-D4BB307F0AFE}" type="datetimeFigureOut">
              <a:rPr lang="en-GB" smtClean="0"/>
              <a:t>30/05/2022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B9E0E-BBD1-44C0-8EAA-4085861F68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1601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7FE9B-8273-4C75-8F5A-4C40F4B79C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4" y="9431601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E434-8160-4CED-AB39-C7225611EB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327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42CCA-F011-46CA-B4AE-D8CB4AFC968E}" type="datetimeFigureOut">
              <a:rPr lang="en-GB" smtClean="0"/>
              <a:t>30/05/2022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1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31601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1C740-7330-441A-80F0-A683365F947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171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&amp; 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D436C-449C-44A3-A112-F4E3D1AFBA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2638425"/>
            <a:ext cx="7104062" cy="2566241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6000" spc="-1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727A2-B4ED-4682-9FD9-700B666D5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5711353"/>
            <a:ext cx="7104062" cy="365125"/>
          </a:xfrm>
        </p:spPr>
        <p:txBody>
          <a:bodyPr/>
          <a:lstStyle>
            <a:lvl1pPr algn="l">
              <a:defRPr sz="1600" cap="all" spc="1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Sub-title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26448-EA3C-4300-886D-1B5C494BD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0011" y="6206459"/>
            <a:ext cx="478800" cy="479167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7F727A2-B4ED-4682-9FD9-700B666D5F27}"/>
              </a:ext>
            </a:extLst>
          </p:cNvPr>
          <p:cNvSpPr txBox="1">
            <a:spLocks/>
          </p:cNvSpPr>
          <p:nvPr userDrawn="1"/>
        </p:nvSpPr>
        <p:spPr>
          <a:xfrm>
            <a:off x="839788" y="6400602"/>
            <a:ext cx="710406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 cap="all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7F727A2-B4ED-4682-9FD9-700B666D5F27}"/>
              </a:ext>
            </a:extLst>
          </p:cNvPr>
          <p:cNvSpPr txBox="1">
            <a:spLocks/>
          </p:cNvSpPr>
          <p:nvPr userDrawn="1"/>
        </p:nvSpPr>
        <p:spPr>
          <a:xfrm>
            <a:off x="839788" y="6263479"/>
            <a:ext cx="1000944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 cap="all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2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66119" y="6284116"/>
            <a:ext cx="10684519" cy="323850"/>
          </a:xfrm>
        </p:spPr>
        <p:txBody>
          <a:bodyPr anchor="ctr"/>
          <a:lstStyle>
            <a:lvl1pPr marL="74612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Verdana" panose="020B0604030504040204" pitchFamily="34" charset="0"/>
              <a:buNone/>
              <a:tabLst/>
              <a:defRPr sz="1100"/>
            </a:lvl1pPr>
          </a:lstStyle>
          <a:p>
            <a:pPr marL="74612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Verdana" panose="020B0604030504040204" pitchFamily="34" charset="0"/>
              <a:buNone/>
              <a:tabLst/>
              <a:defRPr/>
            </a:pPr>
            <a:r>
              <a:rPr kumimoji="0" lang="en-GB" sz="12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 of document; Author; ÅF Digital Solutions PDO West; Date</a:t>
            </a:r>
          </a:p>
        </p:txBody>
      </p:sp>
    </p:spTree>
    <p:extLst>
      <p:ext uri="{BB962C8B-B14F-4D97-AF65-F5344CB8AC3E}">
        <p14:creationId xmlns:p14="http://schemas.microsoft.com/office/powerpoint/2010/main" val="937724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BC685E-8A4F-4757-8C7D-B980F08D76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13706" y="2235401"/>
            <a:ext cx="7364588" cy="1986079"/>
          </a:xfrm>
        </p:spPr>
        <p:txBody>
          <a:bodyPr>
            <a:normAutofit/>
          </a:bodyPr>
          <a:lstStyle>
            <a:lvl1pPr marL="74612" indent="0" algn="ctr">
              <a:lnSpc>
                <a:spcPct val="104000"/>
              </a:lnSpc>
              <a:buNone/>
              <a:defRPr sz="2200" spc="10" baseline="0"/>
            </a:lvl1pPr>
            <a:lvl2pPr algn="ctr">
              <a:defRPr sz="18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F9A7D-CA23-471C-99DA-319D91170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382" y="6444138"/>
            <a:ext cx="191505" cy="190501"/>
          </a:xfrm>
          <a:prstGeom prst="rect">
            <a:avLst/>
          </a:prstGeom>
        </p:spPr>
        <p:txBody>
          <a:bodyPr/>
          <a:lstStyle/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8F547-1DCA-4A07-80CB-7C20996A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44137"/>
            <a:ext cx="10223182" cy="190502"/>
          </a:xfrm>
        </p:spPr>
        <p:txBody>
          <a:bodyPr/>
          <a:lstStyle>
            <a:lvl1pPr>
              <a:defRPr i="1"/>
            </a:lvl1pPr>
          </a:lstStyle>
          <a:p>
            <a:r>
              <a:rPr lang="en-GB" dirty="0"/>
              <a:t>ID of document; Author; ÅF Digital Solutions PDO West; Date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A6365-587D-47AA-BBCA-5F4BFD660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4300" y="4305300"/>
            <a:ext cx="4343400" cy="349250"/>
          </a:xfrm>
        </p:spPr>
        <p:txBody>
          <a:bodyPr/>
          <a:lstStyle>
            <a:lvl1pPr marL="74612" indent="0" algn="ctr">
              <a:buNone/>
              <a:defRPr sz="16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796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pattern 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C90E622-F853-4AC4-9006-374D8D184B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46928"/>
            <a:ext cx="5257800" cy="43815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 cap="all" spc="60" baseline="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7FE98-3F81-471E-AAEF-BD90F0919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958738"/>
            <a:ext cx="5256213" cy="1081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400685D-45E0-4FE3-9469-FFB1A901F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2996564"/>
            <a:ext cx="5000625" cy="2815274"/>
          </a:xfrm>
        </p:spPr>
        <p:txBody>
          <a:bodyPr/>
          <a:lstStyle>
            <a:lvl1pPr marL="74612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090520C-4F8F-4CAE-99E9-CC0C65ACD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2272" y="1"/>
            <a:ext cx="11709728" cy="6858000"/>
          </a:xfrm>
          <a:custGeom>
            <a:avLst/>
            <a:gdLst>
              <a:gd name="connsiteX0" fmla="*/ 4430719 w 4442650"/>
              <a:gd name="connsiteY0" fmla="*/ 0 h 2601913"/>
              <a:gd name="connsiteX1" fmla="*/ 4442650 w 4442650"/>
              <a:gd name="connsiteY1" fmla="*/ 0 h 2601913"/>
              <a:gd name="connsiteX2" fmla="*/ 4442650 w 4442650"/>
              <a:gd name="connsiteY2" fmla="*/ 2601913 h 2601913"/>
              <a:gd name="connsiteX3" fmla="*/ 4290976 w 4442650"/>
              <a:gd name="connsiteY3" fmla="*/ 2601913 h 2601913"/>
              <a:gd name="connsiteX4" fmla="*/ 3918774 w 4442650"/>
              <a:gd name="connsiteY4" fmla="*/ 1955800 h 2601913"/>
              <a:gd name="connsiteX5" fmla="*/ 2820319 w 4442650"/>
              <a:gd name="connsiteY5" fmla="*/ 2601913 h 2601913"/>
              <a:gd name="connsiteX6" fmla="*/ 0 w 4442650"/>
              <a:gd name="connsiteY6" fmla="*/ 2601913 h 260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2650" h="2601913">
                <a:moveTo>
                  <a:pt x="4430719" y="0"/>
                </a:moveTo>
                <a:lnTo>
                  <a:pt x="4442650" y="0"/>
                </a:lnTo>
                <a:lnTo>
                  <a:pt x="4442650" y="2601913"/>
                </a:lnTo>
                <a:lnTo>
                  <a:pt x="4290976" y="2601913"/>
                </a:lnTo>
                <a:lnTo>
                  <a:pt x="3918774" y="1955800"/>
                </a:lnTo>
                <a:lnTo>
                  <a:pt x="2820319" y="2601913"/>
                </a:lnTo>
                <a:lnTo>
                  <a:pt x="0" y="260191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16462-4D8D-4A32-B60D-085A5EB0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44137"/>
            <a:ext cx="10223182" cy="190502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ID of document; Author; ÅF Digital Solutions PDO West; 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91A6A-B43D-49AB-82D2-DF065F4A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382" y="6444138"/>
            <a:ext cx="191505" cy="190501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AB6FE4-4128-4F5D-BB64-1E1E1C8B55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0011" y="6206782"/>
            <a:ext cx="478800" cy="4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58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pattern 2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C90E622-F853-4AC4-9006-374D8D184B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46928"/>
            <a:ext cx="5256212" cy="43815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 cap="all" spc="60" baseline="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7FE98-3F81-471E-AAEF-BD90F0919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958738"/>
            <a:ext cx="5256213" cy="1081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400685D-45E0-4FE3-9469-FFB1A901F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2996564"/>
            <a:ext cx="5000625" cy="2815274"/>
          </a:xfrm>
        </p:spPr>
        <p:txBody>
          <a:bodyPr/>
          <a:lstStyle>
            <a:lvl1pPr marL="74612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2CF9E30-0DAB-4ADB-AA95-4092F2EAB81A}"/>
              </a:ext>
            </a:extLst>
          </p:cNvPr>
          <p:cNvSpPr>
            <a:spLocks/>
          </p:cNvSpPr>
          <p:nvPr userDrawn="1"/>
        </p:nvSpPr>
        <p:spPr bwMode="auto">
          <a:xfrm>
            <a:off x="4817802" y="0"/>
            <a:ext cx="7374198" cy="6858000"/>
          </a:xfrm>
          <a:custGeom>
            <a:avLst/>
            <a:gdLst>
              <a:gd name="connsiteX0" fmla="*/ 0 w 3091360"/>
              <a:gd name="connsiteY0" fmla="*/ 0 h 2874963"/>
              <a:gd name="connsiteX1" fmla="*/ 3091360 w 3091360"/>
              <a:gd name="connsiteY1" fmla="*/ 0 h 2874963"/>
              <a:gd name="connsiteX2" fmla="*/ 3091360 w 3091360"/>
              <a:gd name="connsiteY2" fmla="*/ 2874963 h 2874963"/>
              <a:gd name="connsiteX3" fmla="*/ 1761209 w 3091360"/>
              <a:gd name="connsiteY3" fmla="*/ 2874963 h 2874963"/>
              <a:gd name="connsiteX4" fmla="*/ 2189659 w 3091360"/>
              <a:gd name="connsiteY4" fmla="*/ 1276350 h 2874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1360" h="2874963">
                <a:moveTo>
                  <a:pt x="0" y="0"/>
                </a:moveTo>
                <a:lnTo>
                  <a:pt x="3091360" y="0"/>
                </a:lnTo>
                <a:lnTo>
                  <a:pt x="3091360" y="2874963"/>
                </a:lnTo>
                <a:lnTo>
                  <a:pt x="1761209" y="2874963"/>
                </a:lnTo>
                <a:lnTo>
                  <a:pt x="2189659" y="127635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16462-4D8D-4A32-B60D-085A5EB0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44137"/>
            <a:ext cx="10223182" cy="190502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ID of document; Author; ÅF Digital Solutions PDO West; 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91A6A-B43D-49AB-82D2-DF065F4A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382" y="6444138"/>
            <a:ext cx="191505" cy="190501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5C758B-0E4E-4E7C-9D7F-83EB46335D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0011" y="6206782"/>
            <a:ext cx="478800" cy="4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1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pattern 3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C90E622-F853-4AC4-9006-374D8D184B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446928"/>
            <a:ext cx="5256213" cy="43815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 cap="all" spc="60" baseline="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7FE98-3F81-471E-AAEF-BD90F0919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958738"/>
            <a:ext cx="5256213" cy="1081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400685D-45E0-4FE3-9469-FFB1A901F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2996564"/>
            <a:ext cx="5000625" cy="2815274"/>
          </a:xfrm>
        </p:spPr>
        <p:txBody>
          <a:bodyPr/>
          <a:lstStyle>
            <a:lvl1pPr marL="74612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3C7F68A-10B6-43A2-A632-437EA1289A2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99644" y="0"/>
            <a:ext cx="5292355" cy="6858000"/>
          </a:xfrm>
          <a:custGeom>
            <a:avLst/>
            <a:gdLst>
              <a:gd name="connsiteX0" fmla="*/ 3425825 w 3541713"/>
              <a:gd name="connsiteY0" fmla="*/ 0 h 4589463"/>
              <a:gd name="connsiteX1" fmla="*/ 3541713 w 3541713"/>
              <a:gd name="connsiteY1" fmla="*/ 2933 h 4589463"/>
              <a:gd name="connsiteX2" fmla="*/ 3541713 w 3541713"/>
              <a:gd name="connsiteY2" fmla="*/ 2063259 h 4589463"/>
              <a:gd name="connsiteX3" fmla="*/ 3425825 w 3541713"/>
              <a:gd name="connsiteY3" fmla="*/ 2057400 h 4589463"/>
              <a:gd name="connsiteX4" fmla="*/ 2055812 w 3541713"/>
              <a:gd name="connsiteY4" fmla="*/ 3429000 h 4589463"/>
              <a:gd name="connsiteX5" fmla="*/ 2659838 w 3541713"/>
              <a:gd name="connsiteY5" fmla="*/ 4566353 h 4589463"/>
              <a:gd name="connsiteX6" fmla="*/ 2697835 w 3541713"/>
              <a:gd name="connsiteY6" fmla="*/ 4589463 h 4589463"/>
              <a:gd name="connsiteX7" fmla="*/ 205498 w 3541713"/>
              <a:gd name="connsiteY7" fmla="*/ 4589463 h 4589463"/>
              <a:gd name="connsiteX8" fmla="*/ 154019 w 3541713"/>
              <a:gd name="connsiteY8" fmla="*/ 4448680 h 4589463"/>
              <a:gd name="connsiteX9" fmla="*/ 0 w 3541713"/>
              <a:gd name="connsiteY9" fmla="*/ 3429000 h 4589463"/>
              <a:gd name="connsiteX10" fmla="*/ 3425825 w 3541713"/>
              <a:gd name="connsiteY10" fmla="*/ 0 h 458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1713" h="4589463">
                <a:moveTo>
                  <a:pt x="3425825" y="0"/>
                </a:moveTo>
                <a:lnTo>
                  <a:pt x="3541713" y="2933"/>
                </a:lnTo>
                <a:lnTo>
                  <a:pt x="3541713" y="2063259"/>
                </a:lnTo>
                <a:lnTo>
                  <a:pt x="3425825" y="2057400"/>
                </a:lnTo>
                <a:cubicBezTo>
                  <a:pt x="2669188" y="2057400"/>
                  <a:pt x="2055812" y="2671486"/>
                  <a:pt x="2055812" y="3429000"/>
                </a:cubicBezTo>
                <a:cubicBezTo>
                  <a:pt x="2055812" y="3902446"/>
                  <a:pt x="2295412" y="4319866"/>
                  <a:pt x="2659838" y="4566353"/>
                </a:cubicBezTo>
                <a:lnTo>
                  <a:pt x="2697835" y="4589463"/>
                </a:lnTo>
                <a:lnTo>
                  <a:pt x="205498" y="4589463"/>
                </a:lnTo>
                <a:lnTo>
                  <a:pt x="154019" y="4448680"/>
                </a:lnTo>
                <a:cubicBezTo>
                  <a:pt x="53923" y="4126563"/>
                  <a:pt x="0" y="3784085"/>
                  <a:pt x="0" y="3429000"/>
                </a:cubicBezTo>
                <a:cubicBezTo>
                  <a:pt x="0" y="1535216"/>
                  <a:pt x="1533794" y="0"/>
                  <a:pt x="3425825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16462-4D8D-4A32-B60D-085A5EB0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44137"/>
            <a:ext cx="10223182" cy="190502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ID of document; Author; ÅF Digital Solutions PDO West; 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91A6A-B43D-49AB-82D2-DF065F4A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382" y="6444138"/>
            <a:ext cx="191505" cy="190501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91F173-3CA5-404A-8D4D-E2B4C820B1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0011" y="6206782"/>
            <a:ext cx="478800" cy="4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22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pattern 1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090520C-4F8F-4CAE-99E9-CC0C65ACD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2272" y="1"/>
            <a:ext cx="11709728" cy="6858000"/>
          </a:xfrm>
          <a:custGeom>
            <a:avLst/>
            <a:gdLst>
              <a:gd name="connsiteX0" fmla="*/ 4430719 w 4442650"/>
              <a:gd name="connsiteY0" fmla="*/ 0 h 2601913"/>
              <a:gd name="connsiteX1" fmla="*/ 4442650 w 4442650"/>
              <a:gd name="connsiteY1" fmla="*/ 0 h 2601913"/>
              <a:gd name="connsiteX2" fmla="*/ 4442650 w 4442650"/>
              <a:gd name="connsiteY2" fmla="*/ 2601913 h 2601913"/>
              <a:gd name="connsiteX3" fmla="*/ 4290976 w 4442650"/>
              <a:gd name="connsiteY3" fmla="*/ 2601913 h 2601913"/>
              <a:gd name="connsiteX4" fmla="*/ 3918774 w 4442650"/>
              <a:gd name="connsiteY4" fmla="*/ 1955800 h 2601913"/>
              <a:gd name="connsiteX5" fmla="*/ 2820319 w 4442650"/>
              <a:gd name="connsiteY5" fmla="*/ 2601913 h 2601913"/>
              <a:gd name="connsiteX6" fmla="*/ 0 w 4442650"/>
              <a:gd name="connsiteY6" fmla="*/ 2601913 h 260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2650" h="2601913">
                <a:moveTo>
                  <a:pt x="4430719" y="0"/>
                </a:moveTo>
                <a:lnTo>
                  <a:pt x="4442650" y="0"/>
                </a:lnTo>
                <a:lnTo>
                  <a:pt x="4442650" y="2601913"/>
                </a:lnTo>
                <a:lnTo>
                  <a:pt x="4290976" y="2601913"/>
                </a:lnTo>
                <a:lnTo>
                  <a:pt x="3918774" y="1955800"/>
                </a:lnTo>
                <a:lnTo>
                  <a:pt x="2820319" y="2601913"/>
                </a:lnTo>
                <a:lnTo>
                  <a:pt x="0" y="2601913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C90E622-F853-4AC4-9006-374D8D184B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46928"/>
            <a:ext cx="5257800" cy="43815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 cap="all" spc="60" baseline="0">
                <a:solidFill>
                  <a:schemeClr val="tx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7FE98-3F81-471E-AAEF-BD90F0919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958738"/>
            <a:ext cx="5256213" cy="10810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400685D-45E0-4FE3-9469-FFB1A901F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2996564"/>
            <a:ext cx="5000625" cy="2815274"/>
          </a:xfrm>
        </p:spPr>
        <p:txBody>
          <a:bodyPr/>
          <a:lstStyle>
            <a:lvl1pPr marL="74612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16462-4D8D-4A32-B60D-085A5EB0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44137"/>
            <a:ext cx="10223182" cy="190502"/>
          </a:xfrm>
        </p:spPr>
        <p:txBody>
          <a:bodyPr/>
          <a:lstStyle>
            <a:lvl1pPr>
              <a:defRPr sz="800" i="1"/>
            </a:lvl1pPr>
          </a:lstStyle>
          <a:p>
            <a:r>
              <a:rPr lang="en-GB" dirty="0"/>
              <a:t>ID of document; Author; ÅF Digital Solutions PDO West; 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91A6A-B43D-49AB-82D2-DF065F4A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382" y="6444138"/>
            <a:ext cx="191505" cy="190501"/>
          </a:xfrm>
          <a:prstGeom prst="rect">
            <a:avLst/>
          </a:prstGeom>
        </p:spPr>
        <p:txBody>
          <a:bodyPr/>
          <a:lstStyle/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49DAEE-D86B-405C-868A-D1263FB2E5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0011" y="6206783"/>
            <a:ext cx="478800" cy="4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63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pattern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C90E622-F853-4AC4-9006-374D8D184B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46928"/>
            <a:ext cx="5257800" cy="43815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 cap="all" spc="60" baseline="0">
                <a:solidFill>
                  <a:schemeClr val="tx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7FE98-3F81-471E-AAEF-BD90F0919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958738"/>
            <a:ext cx="5256213" cy="10810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400685D-45E0-4FE3-9469-FFB1A901F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2996564"/>
            <a:ext cx="5000625" cy="2815274"/>
          </a:xfrm>
        </p:spPr>
        <p:txBody>
          <a:bodyPr/>
          <a:lstStyle>
            <a:lvl1pPr marL="74612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2CF9E30-0DAB-4ADB-AA95-4092F2EAB81A}"/>
              </a:ext>
            </a:extLst>
          </p:cNvPr>
          <p:cNvSpPr>
            <a:spLocks/>
          </p:cNvSpPr>
          <p:nvPr userDrawn="1"/>
        </p:nvSpPr>
        <p:spPr bwMode="auto">
          <a:xfrm>
            <a:off x="4817802" y="0"/>
            <a:ext cx="7374198" cy="6858000"/>
          </a:xfrm>
          <a:custGeom>
            <a:avLst/>
            <a:gdLst>
              <a:gd name="connsiteX0" fmla="*/ 0 w 3091360"/>
              <a:gd name="connsiteY0" fmla="*/ 0 h 2874963"/>
              <a:gd name="connsiteX1" fmla="*/ 3091360 w 3091360"/>
              <a:gd name="connsiteY1" fmla="*/ 0 h 2874963"/>
              <a:gd name="connsiteX2" fmla="*/ 3091360 w 3091360"/>
              <a:gd name="connsiteY2" fmla="*/ 2874963 h 2874963"/>
              <a:gd name="connsiteX3" fmla="*/ 1761209 w 3091360"/>
              <a:gd name="connsiteY3" fmla="*/ 2874963 h 2874963"/>
              <a:gd name="connsiteX4" fmla="*/ 2189659 w 3091360"/>
              <a:gd name="connsiteY4" fmla="*/ 1276350 h 2874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1360" h="2874963">
                <a:moveTo>
                  <a:pt x="0" y="0"/>
                </a:moveTo>
                <a:lnTo>
                  <a:pt x="3091360" y="0"/>
                </a:lnTo>
                <a:lnTo>
                  <a:pt x="3091360" y="2874963"/>
                </a:lnTo>
                <a:lnTo>
                  <a:pt x="1761209" y="2874963"/>
                </a:lnTo>
                <a:lnTo>
                  <a:pt x="2189659" y="127635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56E511-A4F2-4675-80E6-B71EC47A8F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0011" y="6206783"/>
            <a:ext cx="478800" cy="4791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A97D0B-DC75-454F-B7F7-47891071DE5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838200" y="6444137"/>
            <a:ext cx="10223182" cy="190502"/>
          </a:xfrm>
        </p:spPr>
        <p:txBody>
          <a:bodyPr/>
          <a:lstStyle>
            <a:lvl1pPr>
              <a:defRPr i="1"/>
            </a:lvl1pPr>
          </a:lstStyle>
          <a:p>
            <a:r>
              <a:rPr lang="en-GB" dirty="0"/>
              <a:t>ID of document; Author; ÅF Digital Solutions PDO West; Date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FB43A1D-0873-4D5C-98E2-889E0992C6F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061382" y="6444138"/>
            <a:ext cx="191505" cy="190501"/>
          </a:xfrm>
          <a:prstGeom prst="rect">
            <a:avLst/>
          </a:prstGeom>
        </p:spPr>
        <p:txBody>
          <a:bodyPr/>
          <a:lstStyle/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9677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pattern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C90E622-F853-4AC4-9006-374D8D184B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446928"/>
            <a:ext cx="5256213" cy="43815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 cap="all" spc="60" baseline="0">
                <a:solidFill>
                  <a:schemeClr val="tx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7FE98-3F81-471E-AAEF-BD90F0919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958738"/>
            <a:ext cx="5256213" cy="10810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400685D-45E0-4FE3-9469-FFB1A901F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2996564"/>
            <a:ext cx="5000625" cy="2815274"/>
          </a:xfrm>
        </p:spPr>
        <p:txBody>
          <a:bodyPr/>
          <a:lstStyle>
            <a:lvl1pPr marL="74612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3C7F68A-10B6-43A2-A632-437EA1289A2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99644" y="0"/>
            <a:ext cx="5292355" cy="6858000"/>
          </a:xfrm>
          <a:custGeom>
            <a:avLst/>
            <a:gdLst>
              <a:gd name="connsiteX0" fmla="*/ 3425825 w 3541713"/>
              <a:gd name="connsiteY0" fmla="*/ 0 h 4589463"/>
              <a:gd name="connsiteX1" fmla="*/ 3541713 w 3541713"/>
              <a:gd name="connsiteY1" fmla="*/ 2933 h 4589463"/>
              <a:gd name="connsiteX2" fmla="*/ 3541713 w 3541713"/>
              <a:gd name="connsiteY2" fmla="*/ 2063259 h 4589463"/>
              <a:gd name="connsiteX3" fmla="*/ 3425825 w 3541713"/>
              <a:gd name="connsiteY3" fmla="*/ 2057400 h 4589463"/>
              <a:gd name="connsiteX4" fmla="*/ 2055812 w 3541713"/>
              <a:gd name="connsiteY4" fmla="*/ 3429000 h 4589463"/>
              <a:gd name="connsiteX5" fmla="*/ 2659838 w 3541713"/>
              <a:gd name="connsiteY5" fmla="*/ 4566353 h 4589463"/>
              <a:gd name="connsiteX6" fmla="*/ 2697835 w 3541713"/>
              <a:gd name="connsiteY6" fmla="*/ 4589463 h 4589463"/>
              <a:gd name="connsiteX7" fmla="*/ 205498 w 3541713"/>
              <a:gd name="connsiteY7" fmla="*/ 4589463 h 4589463"/>
              <a:gd name="connsiteX8" fmla="*/ 154019 w 3541713"/>
              <a:gd name="connsiteY8" fmla="*/ 4448680 h 4589463"/>
              <a:gd name="connsiteX9" fmla="*/ 0 w 3541713"/>
              <a:gd name="connsiteY9" fmla="*/ 3429000 h 4589463"/>
              <a:gd name="connsiteX10" fmla="*/ 3425825 w 3541713"/>
              <a:gd name="connsiteY10" fmla="*/ 0 h 458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1713" h="4589463">
                <a:moveTo>
                  <a:pt x="3425825" y="0"/>
                </a:moveTo>
                <a:lnTo>
                  <a:pt x="3541713" y="2933"/>
                </a:lnTo>
                <a:lnTo>
                  <a:pt x="3541713" y="2063259"/>
                </a:lnTo>
                <a:lnTo>
                  <a:pt x="3425825" y="2057400"/>
                </a:lnTo>
                <a:cubicBezTo>
                  <a:pt x="2669188" y="2057400"/>
                  <a:pt x="2055812" y="2671486"/>
                  <a:pt x="2055812" y="3429000"/>
                </a:cubicBezTo>
                <a:cubicBezTo>
                  <a:pt x="2055812" y="3902446"/>
                  <a:pt x="2295412" y="4319866"/>
                  <a:pt x="2659838" y="4566353"/>
                </a:cubicBezTo>
                <a:lnTo>
                  <a:pt x="2697835" y="4589463"/>
                </a:lnTo>
                <a:lnTo>
                  <a:pt x="205498" y="4589463"/>
                </a:lnTo>
                <a:lnTo>
                  <a:pt x="154019" y="4448680"/>
                </a:lnTo>
                <a:cubicBezTo>
                  <a:pt x="53923" y="4126563"/>
                  <a:pt x="0" y="3784085"/>
                  <a:pt x="0" y="3429000"/>
                </a:cubicBezTo>
                <a:cubicBezTo>
                  <a:pt x="0" y="1535216"/>
                  <a:pt x="1533794" y="0"/>
                  <a:pt x="3425825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16462-4D8D-4A32-B60D-085A5EB0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44137"/>
            <a:ext cx="10223182" cy="190502"/>
          </a:xfrm>
        </p:spPr>
        <p:txBody>
          <a:bodyPr/>
          <a:lstStyle>
            <a:lvl1pPr>
              <a:defRPr sz="800" i="1"/>
            </a:lvl1pPr>
          </a:lstStyle>
          <a:p>
            <a:r>
              <a:rPr lang="en-GB" dirty="0"/>
              <a:t>ID of document; Author; ÅF Digital Solutions PDO West; 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91A6A-B43D-49AB-82D2-DF065F4A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382" y="6444138"/>
            <a:ext cx="191505" cy="190501"/>
          </a:xfrm>
          <a:prstGeom prst="rect">
            <a:avLst/>
          </a:prstGeom>
        </p:spPr>
        <p:txBody>
          <a:bodyPr/>
          <a:lstStyle/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7164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arge chart &amp; text 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BA35-FC71-45D6-B156-4EA30F00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958738"/>
            <a:ext cx="10512426" cy="1081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F7CA95E8-43F2-40F7-B783-12BC81FE0553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9788" y="2039826"/>
            <a:ext cx="5256212" cy="3772012"/>
          </a:xfrm>
        </p:spPr>
        <p:txBody>
          <a:bodyPr/>
          <a:lstStyle>
            <a:lvl1pPr marL="74612" indent="0">
              <a:buNone/>
              <a:defRPr/>
            </a:lvl1pPr>
          </a:lstStyle>
          <a:p>
            <a:r>
              <a:rPr lang="sv-SE" dirty="0"/>
              <a:t> </a:t>
            </a:r>
            <a:endParaRPr lang="en-GB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C1628D43-31FD-462C-9BB1-A9CA331FE1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7632" y="3124774"/>
            <a:ext cx="2871908" cy="325421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 cap="all" spc="10" baseline="0">
                <a:solidFill>
                  <a:schemeClr val="tx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 small title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8A37E24-8D15-475D-BEAD-2E77C6BE0C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11367" y="3578072"/>
            <a:ext cx="2955793" cy="1400922"/>
          </a:xfrm>
        </p:spPr>
        <p:txBody>
          <a:bodyPr/>
          <a:lstStyle>
            <a:lvl1pPr marL="74612" indent="0">
              <a:buNone/>
              <a:defRPr sz="1200" spc="-10" baseline="0"/>
            </a:lvl1pPr>
            <a:lvl2pPr>
              <a:defRPr sz="1200" spc="-10" baseline="0"/>
            </a:lvl2pPr>
            <a:lvl3pPr>
              <a:defRPr sz="1200" spc="-10" baseline="0"/>
            </a:lvl3pPr>
            <a:lvl4pPr>
              <a:defRPr sz="1200" spc="-10" baseline="0"/>
            </a:lvl4pPr>
            <a:lvl5pPr>
              <a:defRPr sz="1200" spc="-1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D6F1-17C8-4197-A973-3572937F2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44137"/>
            <a:ext cx="10223182" cy="190502"/>
          </a:xfrm>
        </p:spPr>
        <p:txBody>
          <a:bodyPr/>
          <a:lstStyle>
            <a:lvl1pPr>
              <a:defRPr i="1"/>
            </a:lvl1pPr>
          </a:lstStyle>
          <a:p>
            <a:r>
              <a:rPr lang="en-GB" dirty="0"/>
              <a:t>ID of document; Author; ÅF Digital Solutions PDO West; 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4930F-CD45-4F98-B14D-3D0FFE90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382" y="6444138"/>
            <a:ext cx="191505" cy="190501"/>
          </a:xfrm>
          <a:prstGeom prst="rect">
            <a:avLst/>
          </a:prstGeom>
        </p:spPr>
        <p:txBody>
          <a:bodyPr/>
          <a:lstStyle/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60639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large chart &amp; text white logo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BA35-FC71-45D6-B156-4EA30F00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958738"/>
            <a:ext cx="10512426" cy="1081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F7CA95E8-43F2-40F7-B783-12BC81FE0553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9788" y="2039826"/>
            <a:ext cx="5256212" cy="3772012"/>
          </a:xfrm>
        </p:spPr>
        <p:txBody>
          <a:bodyPr/>
          <a:lstStyle>
            <a:lvl1pPr marL="74612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 </a:t>
            </a:r>
            <a:endParaRPr lang="en-GB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C1628D43-31FD-462C-9BB1-A9CA331FE1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7632" y="3124774"/>
            <a:ext cx="2871908" cy="325421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 cap="all" spc="10" baseline="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 small title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8A37E24-8D15-475D-BEAD-2E77C6BE0C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11367" y="3578072"/>
            <a:ext cx="2955793" cy="1400922"/>
          </a:xfrm>
        </p:spPr>
        <p:txBody>
          <a:bodyPr/>
          <a:lstStyle>
            <a:lvl1pPr marL="74612" indent="0">
              <a:buNone/>
              <a:defRPr sz="1200" spc="-10" baseline="0">
                <a:solidFill>
                  <a:schemeClr val="bg1"/>
                </a:solidFill>
              </a:defRPr>
            </a:lvl1pPr>
            <a:lvl2pPr>
              <a:defRPr sz="1200" spc="-10" baseline="0">
                <a:solidFill>
                  <a:schemeClr val="bg1"/>
                </a:solidFill>
              </a:defRPr>
            </a:lvl2pPr>
            <a:lvl3pPr>
              <a:defRPr sz="1200" spc="-10" baseline="0">
                <a:solidFill>
                  <a:schemeClr val="bg1"/>
                </a:solidFill>
              </a:defRPr>
            </a:lvl3pPr>
            <a:lvl4pPr>
              <a:defRPr sz="1200" spc="-10" baseline="0">
                <a:solidFill>
                  <a:schemeClr val="bg1"/>
                </a:solidFill>
              </a:defRPr>
            </a:lvl4pPr>
            <a:lvl5pPr>
              <a:defRPr sz="1200" spc="-1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D6F1-17C8-4197-A973-3572937F2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44137"/>
            <a:ext cx="10223182" cy="190502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ID of document; Author; ÅF Digital Solutions PDO West; 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4930F-CD45-4F98-B14D-3D0FFE90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382" y="6444138"/>
            <a:ext cx="191505" cy="190501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2CB68-3012-4C96-A839-09F2FF1AA4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0011" y="6206782"/>
            <a:ext cx="478800" cy="4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89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A65AA36-A183-452E-B379-EBDDFCDD8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44137"/>
            <a:ext cx="10223182" cy="190502"/>
          </a:xfrm>
        </p:spPr>
        <p:txBody>
          <a:bodyPr/>
          <a:lstStyle>
            <a:lvl1pPr>
              <a:defRPr i="1"/>
            </a:lvl1pPr>
          </a:lstStyle>
          <a:p>
            <a:r>
              <a:rPr lang="en-GB" dirty="0"/>
              <a:t>ID of document; Author; ÅF Digital Solutions PDO West; Date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0A1FF8F-8F26-4D5E-BF7C-EB006DA2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382" y="6444138"/>
            <a:ext cx="191505" cy="190501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713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67887952-9F58-441B-8468-DB355939FB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9368" y="863611"/>
            <a:ext cx="2278008" cy="325421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 cap="all" spc="30" baseline="0">
                <a:solidFill>
                  <a:schemeClr val="tx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number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7701EDC-D3EB-4D97-96BE-F087996E10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466" y="1204711"/>
            <a:ext cx="2278008" cy="325421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cap="none" spc="10" baseline="0">
                <a:solidFill>
                  <a:schemeClr val="tx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C328841-9716-41B3-8246-F608FF9BFB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6085" y="1691028"/>
            <a:ext cx="2351388" cy="1400922"/>
          </a:xfrm>
        </p:spPr>
        <p:txBody>
          <a:bodyPr/>
          <a:lstStyle>
            <a:lvl1pPr marL="74612" indent="0">
              <a:lnSpc>
                <a:spcPct val="118000"/>
              </a:lnSpc>
              <a:spcBef>
                <a:spcPts val="400"/>
              </a:spcBef>
              <a:buNone/>
              <a:defRPr sz="1050" spc="-30" baseline="0">
                <a:solidFill>
                  <a:schemeClr val="tx1"/>
                </a:solidFill>
              </a:defRPr>
            </a:lvl1pPr>
            <a:lvl2pPr>
              <a:lnSpc>
                <a:spcPct val="118000"/>
              </a:lnSpc>
              <a:spcBef>
                <a:spcPts val="400"/>
              </a:spcBef>
              <a:defRPr sz="1050" spc="-30" baseline="0">
                <a:solidFill>
                  <a:schemeClr val="tx1"/>
                </a:solidFill>
              </a:defRPr>
            </a:lvl2pPr>
            <a:lvl3pPr>
              <a:lnSpc>
                <a:spcPct val="118000"/>
              </a:lnSpc>
              <a:spcBef>
                <a:spcPts val="400"/>
              </a:spcBef>
              <a:defRPr sz="1050" spc="-30" baseline="0">
                <a:solidFill>
                  <a:schemeClr val="tx1"/>
                </a:solidFill>
              </a:defRPr>
            </a:lvl3pPr>
            <a:lvl4pPr>
              <a:lnSpc>
                <a:spcPct val="118000"/>
              </a:lnSpc>
              <a:spcBef>
                <a:spcPts val="400"/>
              </a:spcBef>
              <a:defRPr sz="1050" spc="-30" baseline="0">
                <a:solidFill>
                  <a:schemeClr val="tx1"/>
                </a:solidFill>
              </a:defRPr>
            </a:lvl4pPr>
            <a:lvl5pPr>
              <a:lnSpc>
                <a:spcPct val="118000"/>
              </a:lnSpc>
              <a:spcBef>
                <a:spcPts val="400"/>
              </a:spcBef>
              <a:defRPr sz="1050" spc="-3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DBFA5408-6B9B-43E1-BE54-731A9D3625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74532" y="863610"/>
            <a:ext cx="2267677" cy="325421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 cap="all" spc="30" baseline="0">
                <a:solidFill>
                  <a:schemeClr val="tx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number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7FD2E46D-5AC5-4E86-9C22-197659ADE9C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4630" y="1204711"/>
            <a:ext cx="2267677" cy="325421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None/>
              <a:defRPr sz="2000" b="0" cap="none" spc="10" baseline="0">
                <a:solidFill>
                  <a:schemeClr val="tx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47148CA3-E18E-4A75-8B8A-979CEE3603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01250" y="1693326"/>
            <a:ext cx="2341057" cy="1400922"/>
          </a:xfrm>
        </p:spPr>
        <p:txBody>
          <a:bodyPr/>
          <a:lstStyle>
            <a:lvl1pPr marL="74612" indent="0">
              <a:lnSpc>
                <a:spcPct val="118000"/>
              </a:lnSpc>
              <a:spcBef>
                <a:spcPts val="400"/>
              </a:spcBef>
              <a:buNone/>
              <a:defRPr sz="1050" spc="-30" baseline="0">
                <a:solidFill>
                  <a:schemeClr val="tx1"/>
                </a:solidFill>
              </a:defRPr>
            </a:lvl1pPr>
            <a:lvl2pPr>
              <a:lnSpc>
                <a:spcPct val="118000"/>
              </a:lnSpc>
              <a:spcBef>
                <a:spcPts val="400"/>
              </a:spcBef>
              <a:defRPr sz="1050" spc="-30" baseline="0">
                <a:solidFill>
                  <a:schemeClr val="tx1"/>
                </a:solidFill>
              </a:defRPr>
            </a:lvl2pPr>
            <a:lvl3pPr>
              <a:lnSpc>
                <a:spcPct val="118000"/>
              </a:lnSpc>
              <a:spcBef>
                <a:spcPts val="400"/>
              </a:spcBef>
              <a:defRPr sz="1050" spc="-30" baseline="0">
                <a:solidFill>
                  <a:schemeClr val="tx1"/>
                </a:solidFill>
              </a:defRPr>
            </a:lvl3pPr>
            <a:lvl4pPr>
              <a:lnSpc>
                <a:spcPct val="118000"/>
              </a:lnSpc>
              <a:spcBef>
                <a:spcPts val="400"/>
              </a:spcBef>
              <a:defRPr sz="1050" spc="-30" baseline="0">
                <a:solidFill>
                  <a:schemeClr val="tx1"/>
                </a:solidFill>
              </a:defRPr>
            </a:lvl4pPr>
            <a:lvl5pPr>
              <a:lnSpc>
                <a:spcPct val="118000"/>
              </a:lnSpc>
              <a:spcBef>
                <a:spcPts val="400"/>
              </a:spcBef>
              <a:defRPr sz="1050" spc="-3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19E15938-2B6C-4278-B494-228309B181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75799" y="3983560"/>
            <a:ext cx="2265298" cy="325421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 cap="all" spc="30" baseline="0">
                <a:solidFill>
                  <a:schemeClr val="tx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number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7FA33389-50A6-427B-9981-F9F9D919CF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78278" y="4323074"/>
            <a:ext cx="2265298" cy="325421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None/>
              <a:defRPr sz="2000" b="0" cap="none" spc="10" baseline="0">
                <a:solidFill>
                  <a:schemeClr val="tx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4D5C1F51-0903-4A09-A86B-1C7B79486AD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02518" y="4812563"/>
            <a:ext cx="2341057" cy="1400922"/>
          </a:xfrm>
        </p:spPr>
        <p:txBody>
          <a:bodyPr/>
          <a:lstStyle>
            <a:lvl1pPr marL="74612" indent="0">
              <a:lnSpc>
                <a:spcPct val="118000"/>
              </a:lnSpc>
              <a:spcBef>
                <a:spcPts val="400"/>
              </a:spcBef>
              <a:buNone/>
              <a:defRPr sz="1050" spc="-30" baseline="0">
                <a:solidFill>
                  <a:schemeClr val="tx1"/>
                </a:solidFill>
              </a:defRPr>
            </a:lvl1pPr>
            <a:lvl2pPr>
              <a:lnSpc>
                <a:spcPct val="118000"/>
              </a:lnSpc>
              <a:spcBef>
                <a:spcPts val="400"/>
              </a:spcBef>
              <a:defRPr sz="1050" spc="-30" baseline="0">
                <a:solidFill>
                  <a:schemeClr val="tx1"/>
                </a:solidFill>
              </a:defRPr>
            </a:lvl2pPr>
            <a:lvl3pPr>
              <a:lnSpc>
                <a:spcPct val="118000"/>
              </a:lnSpc>
              <a:spcBef>
                <a:spcPts val="400"/>
              </a:spcBef>
              <a:defRPr sz="1050" spc="-30" baseline="0">
                <a:solidFill>
                  <a:schemeClr val="tx1"/>
                </a:solidFill>
              </a:defRPr>
            </a:lvl3pPr>
            <a:lvl4pPr>
              <a:lnSpc>
                <a:spcPct val="118000"/>
              </a:lnSpc>
              <a:spcBef>
                <a:spcPts val="400"/>
              </a:spcBef>
              <a:defRPr sz="1050" spc="-30" baseline="0">
                <a:solidFill>
                  <a:schemeClr val="tx1"/>
                </a:solidFill>
              </a:defRPr>
            </a:lvl4pPr>
            <a:lvl5pPr>
              <a:lnSpc>
                <a:spcPct val="118000"/>
              </a:lnSpc>
              <a:spcBef>
                <a:spcPts val="400"/>
              </a:spcBef>
              <a:defRPr sz="1050" spc="-3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582FFE67-B10F-4C88-974B-5CE1EB3AE4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72425" y="3983571"/>
            <a:ext cx="2275625" cy="325421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 cap="all" spc="30" baseline="0">
                <a:solidFill>
                  <a:schemeClr val="tx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number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372E2D59-EDE4-43B4-9BEC-DA03FF3E795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77285" y="4323084"/>
            <a:ext cx="2275625" cy="325421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None/>
              <a:defRPr sz="2000" b="0" cap="none" spc="10" baseline="0">
                <a:solidFill>
                  <a:schemeClr val="tx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5E74B6F-4894-4708-8090-EAE2D5F24E4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522" y="4812576"/>
            <a:ext cx="2351388" cy="1400922"/>
          </a:xfrm>
        </p:spPr>
        <p:txBody>
          <a:bodyPr/>
          <a:lstStyle>
            <a:lvl1pPr marL="74612" indent="0">
              <a:lnSpc>
                <a:spcPct val="118000"/>
              </a:lnSpc>
              <a:spcBef>
                <a:spcPts val="400"/>
              </a:spcBef>
              <a:buNone/>
              <a:defRPr sz="1050" spc="-30" baseline="0">
                <a:solidFill>
                  <a:schemeClr val="tx1"/>
                </a:solidFill>
              </a:defRPr>
            </a:lvl1pPr>
            <a:lvl2pPr>
              <a:lnSpc>
                <a:spcPct val="118000"/>
              </a:lnSpc>
              <a:spcBef>
                <a:spcPts val="500"/>
              </a:spcBef>
              <a:defRPr sz="1050" spc="-30" baseline="0">
                <a:solidFill>
                  <a:schemeClr val="tx1"/>
                </a:solidFill>
              </a:defRPr>
            </a:lvl2pPr>
            <a:lvl3pPr>
              <a:lnSpc>
                <a:spcPct val="118000"/>
              </a:lnSpc>
              <a:spcBef>
                <a:spcPts val="400"/>
              </a:spcBef>
              <a:defRPr sz="1050" spc="-30" baseline="0">
                <a:solidFill>
                  <a:schemeClr val="tx1"/>
                </a:solidFill>
              </a:defRPr>
            </a:lvl3pPr>
            <a:lvl4pPr>
              <a:lnSpc>
                <a:spcPct val="118000"/>
              </a:lnSpc>
              <a:spcBef>
                <a:spcPts val="400"/>
              </a:spcBef>
              <a:defRPr sz="1050" spc="-30" baseline="0">
                <a:solidFill>
                  <a:schemeClr val="tx1"/>
                </a:solidFill>
              </a:defRPr>
            </a:lvl4pPr>
            <a:lvl5pPr>
              <a:lnSpc>
                <a:spcPct val="118000"/>
              </a:lnSpc>
              <a:spcBef>
                <a:spcPts val="400"/>
              </a:spcBef>
              <a:defRPr sz="1050" spc="-3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06C2A58-2EDD-40D8-AFD7-5FD18C644B7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92451" y="0"/>
            <a:ext cx="3003549" cy="3429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 </a:t>
            </a:r>
            <a:endParaRPr lang="en-GB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9BBAAEA-674E-40DB-BD2B-670EDCC2959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00931" y="0"/>
            <a:ext cx="3091071" cy="3429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 </a:t>
            </a:r>
            <a:endParaRPr lang="en-GB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0FE064-13B3-4FF3-A346-8FE81184ED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3091071" cy="3429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 </a:t>
            </a:r>
            <a:endParaRPr lang="en-GB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5BA1ED9-F0C6-46E2-9497-FCE91E5488F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2" y="3429000"/>
            <a:ext cx="3003549" cy="3429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DB8D3-CC94-4A35-B717-96CFEAAA8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44137"/>
            <a:ext cx="10223182" cy="190502"/>
          </a:xfrm>
        </p:spPr>
        <p:txBody>
          <a:bodyPr/>
          <a:lstStyle>
            <a:lvl1pPr>
              <a:defRPr i="1"/>
            </a:lvl1pPr>
          </a:lstStyle>
          <a:p>
            <a:r>
              <a:rPr lang="en-GB" dirty="0"/>
              <a:t>ID of document; Author; ÅF Digital Solutions PDO West; 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00894-9B58-4094-8C0F-7EC8C78BA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382" y="6444138"/>
            <a:ext cx="191505" cy="190501"/>
          </a:xfrm>
          <a:prstGeom prst="rect">
            <a:avLst/>
          </a:prstGeom>
        </p:spPr>
        <p:txBody>
          <a:bodyPr/>
          <a:lstStyle/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D935B5-BBF3-4955-8380-5132FEBA80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962" y="1003782"/>
            <a:ext cx="4077953" cy="5000141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500"/>
              </a:spcAft>
              <a:buFont typeface="+mj-lt"/>
              <a:buAutoNum type="arabicPeriod"/>
              <a:defRPr sz="1750" spc="0" baseline="0">
                <a:solidFill>
                  <a:schemeClr val="tx1"/>
                </a:solidFill>
              </a:defRPr>
            </a:lvl1pPr>
            <a:lvl2pPr marL="549275" indent="-268288">
              <a:lnSpc>
                <a:spcPct val="100000"/>
              </a:lnSpc>
              <a:spcAft>
                <a:spcPts val="500"/>
              </a:spcAft>
              <a:buFont typeface="+mj-lt"/>
              <a:buAutoNum type="arabicPeriod"/>
              <a:defRPr sz="1600">
                <a:solidFill>
                  <a:schemeClr val="tx1"/>
                </a:solidFill>
              </a:defRPr>
            </a:lvl2pPr>
            <a:lvl3pPr marL="811213" indent="-257175">
              <a:lnSpc>
                <a:spcPct val="100000"/>
              </a:lnSpc>
              <a:spcAft>
                <a:spcPts val="500"/>
              </a:spcAft>
              <a:buFont typeface="+mj-lt"/>
              <a:buAutoNum type="arabicPeriod"/>
              <a:defRPr sz="1400">
                <a:solidFill>
                  <a:schemeClr val="tx1"/>
                </a:solidFill>
              </a:defRPr>
            </a:lvl3pPr>
            <a:lvl4pPr marL="1085850" indent="-263525">
              <a:lnSpc>
                <a:spcPct val="100000"/>
              </a:lnSpc>
              <a:spcAft>
                <a:spcPts val="500"/>
              </a:spcAft>
              <a:buFont typeface="+mj-lt"/>
              <a:buAutoNum type="arabicPeriod"/>
              <a:defRPr sz="1400">
                <a:solidFill>
                  <a:schemeClr val="tx1"/>
                </a:solidFill>
              </a:defRPr>
            </a:lvl4pPr>
            <a:lvl5pPr marL="1352550" indent="-279400">
              <a:lnSpc>
                <a:spcPct val="100000"/>
              </a:lnSpc>
              <a:spcAft>
                <a:spcPts val="500"/>
              </a:spcAft>
              <a:buFont typeface="+mj-lt"/>
              <a:buAutoNum type="arabicPeriod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Heading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6C16368-8404-49D9-90A9-6C41720A99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7788" y="0"/>
            <a:ext cx="3936206" cy="3009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 </a:t>
            </a:r>
            <a:endParaRPr lang="en-GB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FBCC223-4C42-41F1-95EB-5F005751D4A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91611" y="0"/>
            <a:ext cx="3100388" cy="3009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 </a:t>
            </a:r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9D4A4B73-DDEA-4F1F-AED3-029135F48A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8979" y="2994323"/>
            <a:ext cx="3933824" cy="3009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 </a:t>
            </a:r>
            <a:endParaRPr lang="en-GB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C75F59F4-76B7-4390-9887-1E31284B317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91612" y="2994324"/>
            <a:ext cx="3100388" cy="3009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51EB9-05E1-4A3F-B45F-F202ED063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44137"/>
            <a:ext cx="10223182" cy="190502"/>
          </a:xfrm>
        </p:spPr>
        <p:txBody>
          <a:bodyPr/>
          <a:lstStyle>
            <a:lvl1pPr>
              <a:defRPr i="1"/>
            </a:lvl1pPr>
          </a:lstStyle>
          <a:p>
            <a:r>
              <a:rPr lang="en-GB" dirty="0"/>
              <a:t>ID of document; Author; ÅF Digital Solutions PDO West; 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0D1A51-DF8C-4A8D-BC7B-E75043B6D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382" y="6444138"/>
            <a:ext cx="191505" cy="190501"/>
          </a:xfrm>
          <a:prstGeom prst="rect">
            <a:avLst/>
          </a:prstGeom>
        </p:spPr>
        <p:txBody>
          <a:bodyPr/>
          <a:lstStyle/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842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&amp; white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DED9CF-E080-41D7-AC39-4E31E81483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374" y="1703881"/>
            <a:ext cx="7238999" cy="43815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 cap="all" spc="60" baseline="0">
                <a:solidFill>
                  <a:schemeClr val="bg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 or chapter number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9CAEF-55D8-4C0C-ADE7-6FFA245F7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159376"/>
            <a:ext cx="6579107" cy="1081088"/>
          </a:xfrm>
        </p:spPr>
        <p:txBody>
          <a:bodyPr anchor="t"/>
          <a:lstStyle>
            <a:lvl1pPr>
              <a:defRPr sz="5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31DDFA0-E95A-4042-BF6B-67B86E4E20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8200" y="6444137"/>
            <a:ext cx="10223182" cy="190502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ID of document; Author; ÅF Digital Solutions PDO West; Date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7C72C3-ECD5-4FDF-87A6-E0EF6ABB9C6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8EA6F5-0169-4F36-B8DA-9D9659CA70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0011" y="6206782"/>
            <a:ext cx="478800" cy="479170"/>
          </a:xfrm>
          <a:prstGeom prst="rect">
            <a:avLst/>
          </a:prstGeom>
        </p:spPr>
      </p:pic>
      <p:sp>
        <p:nvSpPr>
          <p:cNvPr id="9" name="textruta 5">
            <a:extLst>
              <a:ext uri="{FF2B5EF4-FFF2-40B4-BE49-F238E27FC236}">
                <a16:creationId xmlns:a16="http://schemas.microsoft.com/office/drawing/2014/main" id="{DBE63FB9-D0E0-4CD5-9792-1E09F6B6E6E2}"/>
              </a:ext>
            </a:extLst>
          </p:cNvPr>
          <p:cNvSpPr txBox="1"/>
          <p:nvPr userDrawn="1"/>
        </p:nvSpPr>
        <p:spPr>
          <a:xfrm>
            <a:off x="2190000" y="-339637"/>
            <a:ext cx="7812000" cy="2308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 anchorCtr="0">
            <a:spAutoFit/>
          </a:bodyPr>
          <a:lstStyle/>
          <a:p>
            <a:r>
              <a:rPr lang="sv-S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sv-S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sv-S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image to the </a:t>
            </a:r>
            <a:r>
              <a:rPr lang="sv-S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r>
              <a:rPr lang="sv-SE" sz="9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Right-</a:t>
            </a:r>
            <a:r>
              <a:rPr lang="sv-SE" sz="900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</a:t>
            </a:r>
            <a:r>
              <a:rPr lang="sv-SE" sz="9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an </a:t>
            </a:r>
            <a:r>
              <a:rPr lang="sv-SE" sz="900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</a:t>
            </a:r>
            <a:r>
              <a:rPr lang="sv-SE" sz="9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space. </a:t>
            </a:r>
            <a:r>
              <a:rPr lang="sv-SE" sz="900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</a:t>
            </a:r>
            <a:r>
              <a:rPr lang="sv-SE" sz="9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Format </a:t>
            </a:r>
            <a:r>
              <a:rPr lang="sv-SE" sz="900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bakground</a:t>
            </a:r>
            <a:r>
              <a:rPr lang="sv-SE" sz="9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sv-SE" sz="900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</a:t>
            </a:r>
            <a:r>
              <a:rPr lang="sv-SE" sz="9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/Picture or </a:t>
            </a:r>
            <a:r>
              <a:rPr lang="sv-SE" sz="900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texture</a:t>
            </a:r>
            <a:r>
              <a:rPr lang="sv-SE" sz="9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900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</a:t>
            </a:r>
            <a:r>
              <a:rPr lang="sv-SE" sz="9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sv-SE" sz="900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</a:t>
            </a:r>
            <a:r>
              <a:rPr lang="sv-SE" sz="9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900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preferred</a:t>
            </a:r>
            <a:r>
              <a:rPr lang="sv-SE" sz="9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image.</a:t>
            </a:r>
            <a:endParaRPr lang="sv-SE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090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&amp; 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DED9CF-E080-41D7-AC39-4E31E81483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374" y="1703881"/>
            <a:ext cx="6579107" cy="43815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 cap="all" spc="60" baseline="0">
                <a:solidFill>
                  <a:schemeClr val="tx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or chapter number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9CAEF-55D8-4C0C-ADE7-6FFA245F7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159376"/>
            <a:ext cx="6579107" cy="1081088"/>
          </a:xfrm>
        </p:spPr>
        <p:txBody>
          <a:bodyPr/>
          <a:lstStyle>
            <a:lvl1pPr>
              <a:defRPr sz="5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BD472-6679-423B-B9CD-FDC0D9CD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44137"/>
            <a:ext cx="10223182" cy="190502"/>
          </a:xfrm>
        </p:spPr>
        <p:txBody>
          <a:bodyPr/>
          <a:lstStyle>
            <a:lvl1pPr>
              <a:defRPr i="1"/>
            </a:lvl1pPr>
          </a:lstStyle>
          <a:p>
            <a:r>
              <a:rPr lang="en-GB" dirty="0"/>
              <a:t>ID of document; Author; ÅF Digital Solutions PDO West; 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DB193-1508-416F-AA0A-5DEC4231D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382" y="6444138"/>
            <a:ext cx="191505" cy="190501"/>
          </a:xfrm>
          <a:prstGeom prst="rect">
            <a:avLst/>
          </a:prstGeom>
        </p:spPr>
        <p:txBody>
          <a:bodyPr/>
          <a:lstStyle/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C34795-D03B-488A-8D97-1C5EF85A1433}"/>
              </a:ext>
            </a:extLst>
          </p:cNvPr>
          <p:cNvCxnSpPr>
            <a:cxnSpLocks/>
          </p:cNvCxnSpPr>
          <p:nvPr userDrawn="1"/>
        </p:nvCxnSpPr>
        <p:spPr>
          <a:xfrm>
            <a:off x="11120438" y="6512721"/>
            <a:ext cx="0" cy="6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38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C90E622-F853-4AC4-9006-374D8D184B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46928"/>
            <a:ext cx="5257800" cy="43815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 cap="all" spc="60" baseline="0">
                <a:solidFill>
                  <a:schemeClr val="tx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7FE98-3F81-471E-AAEF-BD90F0919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958738"/>
            <a:ext cx="5256213" cy="10810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400685D-45E0-4FE3-9469-FFB1A901F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2996564"/>
            <a:ext cx="10514012" cy="2815274"/>
          </a:xfrm>
        </p:spPr>
        <p:txBody>
          <a:bodyPr/>
          <a:lstStyle>
            <a:lvl1pPr marL="74612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16462-4D8D-4A32-B60D-085A5EB0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44137"/>
            <a:ext cx="10223182" cy="190502"/>
          </a:xfrm>
        </p:spPr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ID of document; Author; ÅF Digital Solutions PDO West; 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91A6A-B43D-49AB-82D2-DF065F4A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382" y="6444138"/>
            <a:ext cx="191505" cy="190501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6222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C90E622-F853-4AC4-9006-374D8D184B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46928"/>
            <a:ext cx="5257800" cy="43815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1" cap="all" spc="60" baseline="0">
                <a:solidFill>
                  <a:schemeClr val="tx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7FE98-3F81-471E-AAEF-BD90F0919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958738"/>
            <a:ext cx="8207960" cy="10810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400685D-45E0-4FE3-9469-FFB1A901F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2996564"/>
            <a:ext cx="5000625" cy="2815274"/>
          </a:xfrm>
        </p:spPr>
        <p:txBody>
          <a:bodyPr/>
          <a:lstStyle>
            <a:lvl1pPr marL="74612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16462-4D8D-4A32-B60D-085A5EB0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44137"/>
            <a:ext cx="10223182" cy="190502"/>
          </a:xfrm>
        </p:spPr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ID of document; Author; ÅF Digital Solutions PDO West; 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91A6A-B43D-49AB-82D2-DF065F4A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382" y="6444138"/>
            <a:ext cx="191505" cy="190501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85D32513-0F0F-435E-8080-1961950643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3772" y="2998151"/>
            <a:ext cx="4988441" cy="2815274"/>
          </a:xfrm>
        </p:spPr>
        <p:txBody>
          <a:bodyPr/>
          <a:lstStyle>
            <a:lvl1pPr marL="74612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763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&amp;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8378-7150-4F99-B8AA-9CBA7E7F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952500"/>
            <a:ext cx="6167438" cy="10873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DDC5608-1E5B-4798-882C-8871279D4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6167" y="4110087"/>
            <a:ext cx="1981200" cy="325421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 cap="all" spc="10" baseline="0">
                <a:solidFill>
                  <a:schemeClr val="tx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 small title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12916970-28B6-4083-A77E-DF5A1B0199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9967" y="4552361"/>
            <a:ext cx="1981200" cy="1451563"/>
          </a:xfrm>
        </p:spPr>
        <p:txBody>
          <a:bodyPr/>
          <a:lstStyle>
            <a:lvl1pPr marL="74612" indent="0">
              <a:lnSpc>
                <a:spcPct val="105000"/>
              </a:lnSpc>
              <a:spcBef>
                <a:spcPts val="400"/>
              </a:spcBef>
              <a:buNone/>
              <a:defRPr sz="1200" spc="-10" baseline="0"/>
            </a:lvl1pPr>
            <a:lvl2pPr>
              <a:spcBef>
                <a:spcPts val="400"/>
              </a:spcBef>
              <a:defRPr sz="1200" spc="-10" baseline="0"/>
            </a:lvl2pPr>
            <a:lvl3pPr>
              <a:spcBef>
                <a:spcPts val="400"/>
              </a:spcBef>
              <a:defRPr sz="1200" spc="-10" baseline="0"/>
            </a:lvl3pPr>
            <a:lvl4pPr>
              <a:spcBef>
                <a:spcPts val="400"/>
              </a:spcBef>
              <a:defRPr sz="1200" spc="-10" baseline="0"/>
            </a:lvl4pPr>
            <a:lvl5pPr>
              <a:spcBef>
                <a:spcPts val="400"/>
              </a:spcBef>
              <a:defRPr sz="1200" spc="-1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555B9F54-AAFB-477C-B45F-A05CC5BB8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7795" y="4114899"/>
            <a:ext cx="1981200" cy="325421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 cap="all" spc="10" baseline="0">
                <a:solidFill>
                  <a:schemeClr val="tx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 small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F2F00A-69EA-40A0-9474-5F32417AA8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63995" y="4552361"/>
            <a:ext cx="1981200" cy="1451563"/>
          </a:xfrm>
        </p:spPr>
        <p:txBody>
          <a:bodyPr/>
          <a:lstStyle>
            <a:lvl1pPr marL="74612" indent="0">
              <a:lnSpc>
                <a:spcPct val="105000"/>
              </a:lnSpc>
              <a:spcBef>
                <a:spcPts val="400"/>
              </a:spcBef>
              <a:buNone/>
              <a:defRPr sz="1200" spc="-10" baseline="0"/>
            </a:lvl1pPr>
            <a:lvl2pPr>
              <a:spcBef>
                <a:spcPts val="400"/>
              </a:spcBef>
              <a:defRPr sz="1200" spc="-10" baseline="0"/>
            </a:lvl2pPr>
            <a:lvl3pPr>
              <a:spcBef>
                <a:spcPts val="400"/>
              </a:spcBef>
              <a:defRPr sz="1200" spc="-10" baseline="0"/>
            </a:lvl3pPr>
            <a:lvl4pPr>
              <a:spcBef>
                <a:spcPts val="400"/>
              </a:spcBef>
              <a:defRPr sz="1200" spc="-10" baseline="0"/>
            </a:lvl4pPr>
            <a:lvl5pPr>
              <a:spcBef>
                <a:spcPts val="400"/>
              </a:spcBef>
              <a:defRPr sz="1200" spc="-1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54C296-9DBD-4562-BC4F-790EE6DA615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16775" y="-1"/>
            <a:ext cx="4975225" cy="60039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4E1FA-ACC0-43A1-A7A8-E0E1D49D4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44137"/>
            <a:ext cx="10223182" cy="190502"/>
          </a:xfrm>
        </p:spPr>
        <p:txBody>
          <a:bodyPr/>
          <a:lstStyle>
            <a:lvl1pPr>
              <a:defRPr i="1"/>
            </a:lvl1pPr>
          </a:lstStyle>
          <a:p>
            <a:r>
              <a:rPr lang="en-GB" dirty="0"/>
              <a:t>ID of document; Author; ÅF Digital Solutions PDO West; 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AFC555-203B-45A3-B7AB-8196D242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382" y="6444138"/>
            <a:ext cx="191505" cy="190501"/>
          </a:xfrm>
          <a:prstGeom prst="rect">
            <a:avLst/>
          </a:prstGeom>
        </p:spPr>
        <p:txBody>
          <a:bodyPr/>
          <a:lstStyle/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112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8378-7150-4F99-B8AA-9CBA7E7F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952500"/>
            <a:ext cx="7034211" cy="10873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DDC5608-1E5B-4798-882C-8871279D4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4079271"/>
            <a:ext cx="1910318" cy="325421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 cap="all" spc="10" baseline="0">
                <a:solidFill>
                  <a:schemeClr val="tx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 small title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12916970-28B6-4083-A77E-DF5A1B0199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8906" y="4513619"/>
            <a:ext cx="1981200" cy="1299804"/>
          </a:xfrm>
        </p:spPr>
        <p:txBody>
          <a:bodyPr/>
          <a:lstStyle>
            <a:lvl1pPr marL="74612" indent="0">
              <a:lnSpc>
                <a:spcPct val="105000"/>
              </a:lnSpc>
              <a:spcBef>
                <a:spcPts val="400"/>
              </a:spcBef>
              <a:buNone/>
              <a:defRPr sz="1200" spc="-10" baseline="0"/>
            </a:lvl1pPr>
            <a:lvl2pPr>
              <a:spcBef>
                <a:spcPts val="400"/>
              </a:spcBef>
              <a:defRPr sz="1200" spc="-10" baseline="0"/>
            </a:lvl2pPr>
            <a:lvl3pPr>
              <a:spcBef>
                <a:spcPts val="400"/>
              </a:spcBef>
              <a:defRPr sz="1200" spc="-10" baseline="0"/>
            </a:lvl3pPr>
            <a:lvl4pPr>
              <a:spcBef>
                <a:spcPts val="400"/>
              </a:spcBef>
              <a:defRPr sz="1200" spc="-10" baseline="0"/>
            </a:lvl4pPr>
            <a:lvl5pPr>
              <a:spcBef>
                <a:spcPts val="400"/>
              </a:spcBef>
              <a:defRPr sz="1200" spc="-1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555B9F54-AAFB-477C-B45F-A05CC5BB8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33236" y="4079272"/>
            <a:ext cx="1910318" cy="325421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 cap="all" spc="10" baseline="0">
                <a:solidFill>
                  <a:schemeClr val="tx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 small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F2F00A-69EA-40A0-9474-5F32417AA8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50693" y="4513619"/>
            <a:ext cx="1981200" cy="1299805"/>
          </a:xfrm>
        </p:spPr>
        <p:txBody>
          <a:bodyPr/>
          <a:lstStyle>
            <a:lvl1pPr marL="74612" indent="0">
              <a:lnSpc>
                <a:spcPct val="105000"/>
              </a:lnSpc>
              <a:spcBef>
                <a:spcPts val="400"/>
              </a:spcBef>
              <a:buNone/>
              <a:defRPr sz="1200" spc="-10" baseline="0"/>
            </a:lvl1pPr>
            <a:lvl2pPr>
              <a:spcBef>
                <a:spcPts val="400"/>
              </a:spcBef>
              <a:defRPr sz="1200" spc="-10" baseline="0"/>
            </a:lvl2pPr>
            <a:lvl3pPr>
              <a:spcBef>
                <a:spcPts val="400"/>
              </a:spcBef>
              <a:defRPr sz="1200" spc="-10" baseline="0"/>
            </a:lvl3pPr>
            <a:lvl4pPr>
              <a:spcBef>
                <a:spcPts val="400"/>
              </a:spcBef>
              <a:defRPr sz="1200" spc="-10" baseline="0"/>
            </a:lvl4pPr>
            <a:lvl5pPr>
              <a:spcBef>
                <a:spcPts val="400"/>
              </a:spcBef>
              <a:defRPr sz="1200" spc="-1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4E1FA-ACC0-43A1-A7A8-E0E1D49D4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44137"/>
            <a:ext cx="10223182" cy="190502"/>
          </a:xfrm>
        </p:spPr>
        <p:txBody>
          <a:bodyPr/>
          <a:lstStyle>
            <a:lvl1pPr>
              <a:defRPr i="1"/>
            </a:lvl1pPr>
          </a:lstStyle>
          <a:p>
            <a:r>
              <a:rPr lang="en-GB" dirty="0"/>
              <a:t>ID of document; Author; ÅF Digital Solutions PDO West; 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AFC555-203B-45A3-B7AB-8196D242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382" y="6444138"/>
            <a:ext cx="191505" cy="190501"/>
          </a:xfrm>
          <a:prstGeom prst="rect">
            <a:avLst/>
          </a:prstGeom>
        </p:spPr>
        <p:txBody>
          <a:bodyPr/>
          <a:lstStyle/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69A8533-0BD6-42CD-8A8F-B7C55100EFA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9788" y="2778730"/>
            <a:ext cx="1910318" cy="1300542"/>
          </a:xfrm>
        </p:spPr>
        <p:txBody>
          <a:bodyPr/>
          <a:lstStyle>
            <a:lvl1pPr marL="74612" indent="0">
              <a:buNone/>
              <a:defRPr/>
            </a:lvl1pPr>
          </a:lstStyle>
          <a:p>
            <a:r>
              <a:rPr lang="sv-SE" dirty="0"/>
              <a:t> 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710E521-5A51-4063-B7A7-B35F496DE7E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033236" y="2778730"/>
            <a:ext cx="1910318" cy="1300542"/>
          </a:xfrm>
        </p:spPr>
        <p:txBody>
          <a:bodyPr/>
          <a:lstStyle>
            <a:lvl1pPr marL="74612" indent="0">
              <a:buNone/>
              <a:defRPr/>
            </a:lvl1pPr>
          </a:lstStyle>
          <a:p>
            <a:r>
              <a:rPr lang="sv-SE" dirty="0"/>
              <a:t> 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1EC4277-6E02-4AD9-9058-BC5D808236D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26684" y="2778730"/>
            <a:ext cx="1910318" cy="1300542"/>
          </a:xfrm>
        </p:spPr>
        <p:txBody>
          <a:bodyPr/>
          <a:lstStyle>
            <a:lvl1pPr marL="74612" indent="0">
              <a:buNone/>
              <a:defRPr/>
            </a:lvl1pPr>
          </a:lstStyle>
          <a:p>
            <a:r>
              <a:rPr lang="sv-SE" dirty="0"/>
              <a:t> 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92C9E19-0955-4262-AEB1-32D1C5A9386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20132" y="2778730"/>
            <a:ext cx="1910318" cy="1300542"/>
          </a:xfrm>
        </p:spPr>
        <p:txBody>
          <a:bodyPr/>
          <a:lstStyle>
            <a:lvl1pPr marL="74612" indent="0">
              <a:buNone/>
              <a:defRPr/>
            </a:lvl1pPr>
          </a:lstStyle>
          <a:p>
            <a:r>
              <a:rPr lang="sv-SE" dirty="0"/>
              <a:t> </a:t>
            </a:r>
            <a:endParaRPr lang="en-GB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129EE7E8-FD20-45A0-A7E2-D61B43EC7A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684" y="4079272"/>
            <a:ext cx="1910318" cy="325421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 cap="all" spc="10" baseline="0">
                <a:solidFill>
                  <a:schemeClr val="tx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 small 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128062ED-5910-40B3-99F8-09AEC18558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20132" y="4079272"/>
            <a:ext cx="1910318" cy="325421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50" b="1" cap="all" spc="10" baseline="0">
                <a:solidFill>
                  <a:schemeClr val="tx1"/>
                </a:solidFill>
              </a:defRPr>
            </a:lvl1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 small title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229D29F6-38B3-4B9E-8FF5-2149DB49C2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32480" y="4513619"/>
            <a:ext cx="1981200" cy="1299804"/>
          </a:xfrm>
        </p:spPr>
        <p:txBody>
          <a:bodyPr/>
          <a:lstStyle>
            <a:lvl1pPr marL="74612" indent="0">
              <a:lnSpc>
                <a:spcPct val="105000"/>
              </a:lnSpc>
              <a:spcBef>
                <a:spcPts val="400"/>
              </a:spcBef>
              <a:buNone/>
              <a:defRPr sz="1200" spc="-10" baseline="0"/>
            </a:lvl1pPr>
            <a:lvl2pPr>
              <a:spcBef>
                <a:spcPts val="400"/>
              </a:spcBef>
              <a:defRPr sz="1200" spc="-10" baseline="0"/>
            </a:lvl2pPr>
            <a:lvl3pPr>
              <a:spcBef>
                <a:spcPts val="400"/>
              </a:spcBef>
              <a:defRPr sz="1200" spc="-10" baseline="0"/>
            </a:lvl3pPr>
            <a:lvl4pPr>
              <a:spcBef>
                <a:spcPts val="400"/>
              </a:spcBef>
              <a:defRPr sz="1200" spc="-10" baseline="0"/>
            </a:lvl4pPr>
            <a:lvl5pPr>
              <a:spcBef>
                <a:spcPts val="400"/>
              </a:spcBef>
              <a:defRPr sz="1200" spc="-1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B11504BF-6725-411A-BAD7-562096B158D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14267" y="4516200"/>
            <a:ext cx="1981200" cy="1299804"/>
          </a:xfrm>
        </p:spPr>
        <p:txBody>
          <a:bodyPr/>
          <a:lstStyle>
            <a:lvl1pPr marL="74612" indent="0">
              <a:lnSpc>
                <a:spcPct val="105000"/>
              </a:lnSpc>
              <a:spcBef>
                <a:spcPts val="400"/>
              </a:spcBef>
              <a:buNone/>
              <a:defRPr sz="1200" spc="-10" baseline="0"/>
            </a:lvl1pPr>
            <a:lvl2pPr>
              <a:spcBef>
                <a:spcPts val="400"/>
              </a:spcBef>
              <a:defRPr sz="1200" spc="-10" baseline="0"/>
            </a:lvl2pPr>
            <a:lvl3pPr>
              <a:spcBef>
                <a:spcPts val="400"/>
              </a:spcBef>
              <a:defRPr sz="1200" spc="-10" baseline="0"/>
            </a:lvl3pPr>
            <a:lvl4pPr>
              <a:spcBef>
                <a:spcPts val="400"/>
              </a:spcBef>
              <a:defRPr sz="1200" spc="-10" baseline="0"/>
            </a:lvl4pPr>
            <a:lvl5pPr>
              <a:spcBef>
                <a:spcPts val="400"/>
              </a:spcBef>
              <a:defRPr sz="1200" spc="-1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377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9787" y="1029858"/>
            <a:ext cx="6167438" cy="10810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390775"/>
            <a:ext cx="8267700" cy="31257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444137"/>
            <a:ext cx="10223182" cy="19050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i="1" cap="none" spc="2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Document ID; Author; ÅF Digital Solutions PDO West; Date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61382" y="6444138"/>
            <a:ext cx="191505" cy="190501"/>
          </a:xfrm>
          <a:prstGeom prst="rect">
            <a:avLst/>
          </a:prstGeom>
          <a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 rtlCol="0" anchor="ctr"/>
          <a:lstStyle>
            <a:lvl1pPr algn="r">
              <a:defRPr sz="500" b="1">
                <a:solidFill>
                  <a:schemeClr val="tx1"/>
                </a:solidFill>
              </a:defRPr>
            </a:lvl1pPr>
          </a:lstStyle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69FFEE-B470-4FD1-91D4-B150141604D1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0011" y="6206459"/>
            <a:ext cx="478800" cy="4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29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  <p:sldLayoutId id="2147483659" r:id="rId3"/>
    <p:sldLayoutId id="2147483660" r:id="rId4"/>
    <p:sldLayoutId id="2147483661" r:id="rId5"/>
    <p:sldLayoutId id="2147483686" r:id="rId6"/>
    <p:sldLayoutId id="2147483687" r:id="rId7"/>
    <p:sldLayoutId id="2147483664" r:id="rId8"/>
    <p:sldLayoutId id="2147483688" r:id="rId9"/>
    <p:sldLayoutId id="2147483663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67" r:id="rId17"/>
    <p:sldLayoutId id="2147483685" r:id="rId18"/>
    <p:sldLayoutId id="2147483655" r:id="rId19"/>
  </p:sldLayoutIdLs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2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8150" indent="-363538" algn="l" defTabSz="914400" rtl="0" eaLnBrk="1" latinLnBrk="0" hangingPunct="1">
        <a:lnSpc>
          <a:spcPct val="110000"/>
        </a:lnSpc>
        <a:spcBef>
          <a:spcPts val="1000"/>
        </a:spcBef>
        <a:spcAft>
          <a:spcPts val="200"/>
        </a:spcAft>
        <a:buFont typeface="Verdana" panose="020B0604030504040204" pitchFamily="34" charset="0"/>
        <a:buChar char="—"/>
        <a:defRPr sz="17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66750" indent="-225425" algn="l" defTabSz="914400" rtl="0" eaLnBrk="1" latinLnBrk="0" hangingPunct="1">
        <a:lnSpc>
          <a:spcPct val="85000"/>
        </a:lnSpc>
        <a:spcBef>
          <a:spcPts val="300"/>
        </a:spcBef>
        <a:spcAft>
          <a:spcPts val="200"/>
        </a:spcAft>
        <a:buFont typeface="Verdana" panose="020B0604030504040204" pitchFamily="34" charset="0"/>
        <a:buChar char="─"/>
        <a:defRPr sz="1450" kern="1200" spc="-40" baseline="0">
          <a:solidFill>
            <a:schemeClr val="tx1"/>
          </a:solidFill>
          <a:latin typeface="+mn-lt"/>
          <a:ea typeface="+mn-ea"/>
          <a:cs typeface="+mn-cs"/>
        </a:defRPr>
      </a:lvl2pPr>
      <a:lvl3pPr marL="890588" indent="-192088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Font typeface="Verdana" panose="020B0604030504040204" pitchFamily="34" charset="0"/>
        <a:buChar char="─"/>
        <a:defRPr sz="1200" kern="1200" spc="-10" baseline="0">
          <a:solidFill>
            <a:schemeClr val="tx1"/>
          </a:solidFill>
          <a:latin typeface="+mn-lt"/>
          <a:ea typeface="+mn-ea"/>
          <a:cs typeface="+mn-cs"/>
        </a:defRPr>
      </a:lvl3pPr>
      <a:lvl4pPr marL="1093788" indent="-179388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Font typeface="Verdana" panose="020B0604030504040204" pitchFamily="34" charset="0"/>
        <a:buChar char="─"/>
        <a:defRPr sz="1200" kern="1200" spc="-10" baseline="0">
          <a:solidFill>
            <a:schemeClr val="tx1"/>
          </a:solidFill>
          <a:latin typeface="+mn-lt"/>
          <a:ea typeface="+mn-ea"/>
          <a:cs typeface="+mn-cs"/>
        </a:defRPr>
      </a:lvl4pPr>
      <a:lvl5pPr marL="1352550" indent="-234950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Font typeface="Verdana" panose="020B0604030504040204" pitchFamily="34" charset="0"/>
        <a:buChar char="─"/>
        <a:defRPr sz="1200" kern="1200" spc="-1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99" userDrawn="1">
          <p15:clr>
            <a:srgbClr val="F26B43"/>
          </p15:clr>
        </p15:guide>
        <p15:guide id="4" orient="horz" pos="3662" userDrawn="1">
          <p15:clr>
            <a:srgbClr val="F26B43"/>
          </p15:clr>
        </p15:guide>
        <p15:guide id="6" orient="horz" pos="4247" userDrawn="1">
          <p15:clr>
            <a:srgbClr val="F26B43"/>
          </p15:clr>
        </p15:guide>
        <p15:guide id="7" pos="529" userDrawn="1">
          <p15:clr>
            <a:srgbClr val="F26B43"/>
          </p15:clr>
        </p15:guide>
        <p15:guide id="9" orient="horz" pos="3872" userDrawn="1">
          <p15:clr>
            <a:srgbClr val="F26B43"/>
          </p15:clr>
        </p15:guide>
        <p15:guide id="10" orient="horz" pos="600" userDrawn="1">
          <p15:clr>
            <a:srgbClr val="F26B43"/>
          </p15:clr>
        </p15:guide>
        <p15:guide id="11" orient="horz" pos="560" userDrawn="1">
          <p15:clr>
            <a:srgbClr val="F26B43"/>
          </p15:clr>
        </p15:guide>
        <p15:guide id="12" pos="3681" userDrawn="1">
          <p15:clr>
            <a:srgbClr val="F26B43"/>
          </p15:clr>
        </p15:guide>
        <p15:guide id="13" pos="3840" userDrawn="1">
          <p15:clr>
            <a:srgbClr val="F26B43"/>
          </p15:clr>
        </p15:guide>
        <p15:guide id="15" pos="7151" userDrawn="1">
          <p15:clr>
            <a:srgbClr val="F26B43"/>
          </p15:clr>
        </p15:guide>
        <p15:guide id="16" orient="horz" pos="378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one.afconsult.com/units/professional/Embedded%20In-house%20West/WIKI%20PDO%20Embedded%20West/Problem%20Resolution%20and%20Change%20Request%20Management%20process%20v1.aspx" TargetMode="Externa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one.afconsult.com/units/professional/Embedded%20In-house%20West/WIKI%20PDO%20Embedded%20West/Document%20management%20v1.aspx" TargetMode="Externa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one.afconsult.com/units/professional/Embedded%20In-house%20West/WIKI%20PDO%20Embedded%20West/Review%20process%20v2.aspx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one.afconsult.com/units/professional/Embedded%20In-house%20West/WIKI%20PDO%20Embedded%20West/SW%20Architectural%20Design%20v1.aspx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one.afconsult.com/units/professional/Embedded%20In-house%20West/WIKI%20PDO%20Embedded%20West/SW%20Detailed%20Design%20and%20Unit%20Construction%20v1.aspx" TargetMode="Externa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one.afconsult.com/units/professional/Embedded%20In-house%20West/WIKI%20PDO%20Embedded%20West/SW%20Unit%20Verification%20v1.aspx" TargetMode="Externa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ne.afconsult.com/units/professional/Embedded%20In-house%20West/WIKI%20PDO%20Embedded%20West/SW%20Integration%20and%20Integration%20Test%20v1.aspx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ne.afconsult.com/units/professional/Embedded%20In-house%20West/WIKI%20PDO%20Embedded%20West/Home.aspx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one.afconsult.com/units/professional/Embedded%20In-house%20West/WIKI%20PDO%20Embedded%20West/SW%20Qualification%20Test%20v1.aspx" TargetMode="Externa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jira.gbgdev.af.se/browse/SYTRAINING-13" TargetMode="External"/><Relationship Id="rId2" Type="http://schemas.openxmlformats.org/officeDocument/2006/relationships/hyperlink" Target="http://jira.gbgdev.af.se/browse/SYTRAINING-9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one.afconsult.com/units/professional/Embedded%20In-house%20West/WIKI%20PDO%20Embedded%20West/SW%20Qualification%20Test%20v1.aspx" TargetMode="External"/><Relationship Id="rId4" Type="http://schemas.openxmlformats.org/officeDocument/2006/relationships/hyperlink" Target="http://jira.gbgdev.af.se/secure/ShowTestCycleRunDetail.jspa?cycleId=350&amp;tpId=1236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ne.afconsult.com/units/professional/Embedded%20In-house%20West/WIKI%20PDO%20Embedded%20West/Review%20process%20v2.aspx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one.afconsult.com/units/professional/Embedded%20In-house%20West/WIKI%20PDO%20Embedded%20West/HW%20pre-study%20process%20v1.aspx" TargetMode="Externa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one.afconsult.com/units/professional/Embedded%20In-house%20West/WIKI%20PDO%20Embedded%20West/HW%20design%20process%20v1.aspx" TargetMode="Externa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one.afconsult.com/units/professional/Embedded%20In-house%20West/WIKI%20PDO%20Embedded%20West/HW%20manufacturing%20process%20v1.aspx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ne.afconsult.com/units/professional/Embedded%20In-house%20West/WIKI%20PDO%20Embedded%20West/HW%20verification%20process%20v1.aspx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ira.gbgdev.af.se/browse/SYTRAINING-13" TargetMode="External"/><Relationship Id="rId2" Type="http://schemas.openxmlformats.org/officeDocument/2006/relationships/hyperlink" Target="http://jira.gbgdev.af.se/browse/SYTRAINING-9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one.afconsult.com/units/professional/Embedded%20In-house%20West/WIKI%20PDO%20Embedded%20West/HW%20verification%20process%20v1.aspx" TargetMode="External"/><Relationship Id="rId4" Type="http://schemas.openxmlformats.org/officeDocument/2006/relationships/hyperlink" Target="http://jira.gbgdev.af.se/secure/ShowTestCycleRunDetail.jspa?cycleId=350&amp;tpId=1236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one.afconsult.com/units/professional/Embedded%20In-house%20West/WIKI%20PDO%20Embedded%20West/PDO%20West%20Standard%20Compliance.aspx" TargetMode="Externa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12" Type="http://schemas.openxmlformats.org/officeDocument/2006/relationships/hyperlink" Target="https://one.afconsult.com/units/professional/Embedded%20In-house%20West/WIKI%20PDO%20Embedded%20West/PDO%20Development%20Tools.aspx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afacademy.litmos.com/course/599020?r=False&amp;ts=636736279545020426" TargetMode="External"/><Relationship Id="rId2" Type="http://schemas.openxmlformats.org/officeDocument/2006/relationships/hyperlink" Target="https://afonline.sharepoint.com/sites/ProjectModel/Pages/Startpage.aspx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facademy.litmos.com/course/646108?r=False&amp;ts=636736265970990379" TargetMode="External"/><Relationship Id="rId5" Type="http://schemas.openxmlformats.org/officeDocument/2006/relationships/hyperlink" Target="https://afacademy.litmos.com/course/602419?r=False&amp;ts=636736265970990379" TargetMode="Externa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ne.afconsult.com/units/closed/Technology%20Project%20Process/web/Index.html#process-overview-intro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e.afconsult.com/units/professional/Embedded%20In-house%20West/WIKI%20PDO%20Embedded%20West/PDO%20Embedded%20West%20Development%20processes.aspx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ne.afconsult.com/units/professional/Embedded%20In-house%20West/WIKI%20PDO%20Embedded%20West/Review%20process%20v2.aspx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ne.afconsult.com/units/professional/Embedded%20In-house%20West/WIKI%20PDO%20Embedded%20West/Requirement%20management%20v3.aspx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732415"/>
            <a:ext cx="10881158" cy="1705008"/>
          </a:xfrm>
        </p:spPr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PDO development processes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ÅF Digital solutions embedded west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endParaRPr lang="en-GB" dirty="0"/>
          </a:p>
        </p:txBody>
      </p:sp>
      <p:pic>
        <p:nvPicPr>
          <p:cNvPr id="5" name="Picture Placeholder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0" b="28413"/>
          <a:stretch/>
        </p:blipFill>
        <p:spPr>
          <a:xfrm>
            <a:off x="1752378" y="490841"/>
            <a:ext cx="8712000" cy="2967644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218419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839786" y="958738"/>
            <a:ext cx="11352213" cy="919938"/>
          </a:xfrm>
        </p:spPr>
        <p:txBody>
          <a:bodyPr/>
          <a:lstStyle/>
          <a:p>
            <a:r>
              <a:rPr lang="en-GB" sz="4400" dirty="0"/>
              <a:t>Problem Resolution and Change Request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032567" y="199359"/>
            <a:ext cx="5076305" cy="69075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lnSpc>
                <a:spcPct val="108000"/>
              </a:lnSpc>
              <a:spcBef>
                <a:spcPts val="1200"/>
              </a:spcBef>
              <a:buClr>
                <a:srgbClr val="00B0B0"/>
              </a:buClr>
            </a:pPr>
            <a:r>
              <a:rPr lang="en-US" sz="1100" dirty="0">
                <a:solidFill>
                  <a:prstClr val="black"/>
                </a:solidFill>
                <a:hlinkClick r:id="rId2"/>
              </a:rPr>
              <a:t>https://one.afconsult.com/units/professional/Embedded In-house West/WIKI PDO Embedded West/Problem Resolution and Change Request Management process v1.aspx</a:t>
            </a:r>
            <a:endParaRPr lang="en-US" sz="1100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00" y="1718902"/>
            <a:ext cx="8800407" cy="472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89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838201" y="1878675"/>
            <a:ext cx="6643254" cy="3858347"/>
          </a:xfrm>
        </p:spPr>
        <p:txBody>
          <a:bodyPr/>
          <a:lstStyle/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Project work product journal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All formal documents in the project shall be stated here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Document headers 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Information Class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Internal, project internal, limited internal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Document version numbering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Document ID and file naming convention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Also include all references, version history and abbreviations/terminology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9787" y="958738"/>
            <a:ext cx="10922722" cy="786935"/>
          </a:xfrm>
        </p:spPr>
        <p:txBody>
          <a:bodyPr/>
          <a:lstStyle/>
          <a:p>
            <a:r>
              <a:rPr lang="en-GB" sz="4400" dirty="0"/>
              <a:t>Document management Process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11</a:t>
            </a:fld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3557501" y="1641848"/>
            <a:ext cx="8205008" cy="2076320"/>
            <a:chOff x="1372337" y="410747"/>
            <a:chExt cx="7360780" cy="186268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74670" y="453313"/>
              <a:ext cx="3258446" cy="137465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4670" y="1907436"/>
              <a:ext cx="3258447" cy="327894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endCxn id="13" idx="1"/>
            </p:cNvCxnSpPr>
            <p:nvPr/>
          </p:nvCxnSpPr>
          <p:spPr>
            <a:xfrm flipV="1">
              <a:off x="1372337" y="1328212"/>
              <a:ext cx="3896350" cy="138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Left Brace 12"/>
            <p:cNvSpPr/>
            <p:nvPr/>
          </p:nvSpPr>
          <p:spPr>
            <a:xfrm>
              <a:off x="5268687" y="410747"/>
              <a:ext cx="205984" cy="1862684"/>
            </a:xfrm>
            <a:prstGeom prst="leftBrace">
              <a:avLst>
                <a:gd name="adj1" fmla="val 8333"/>
                <a:gd name="adj2" fmla="val 4925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663440" y="3764277"/>
            <a:ext cx="7099069" cy="1105649"/>
            <a:chOff x="4961241" y="3855768"/>
            <a:chExt cx="6579999" cy="102480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0351" y="3884463"/>
              <a:ext cx="3380889" cy="996111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>
              <a:endCxn id="20" idx="1"/>
            </p:cNvCxnSpPr>
            <p:nvPr/>
          </p:nvCxnSpPr>
          <p:spPr>
            <a:xfrm>
              <a:off x="4961241" y="4097253"/>
              <a:ext cx="300555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Left Brace 19"/>
            <p:cNvSpPr/>
            <p:nvPr/>
          </p:nvSpPr>
          <p:spPr>
            <a:xfrm>
              <a:off x="7966799" y="3855768"/>
              <a:ext cx="205984" cy="1024806"/>
            </a:xfrm>
            <a:prstGeom prst="leftBrace">
              <a:avLst>
                <a:gd name="adj1" fmla="val 8333"/>
                <a:gd name="adj2" fmla="val 2356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02532" y="4256117"/>
            <a:ext cx="5966204" cy="989690"/>
            <a:chOff x="5702532" y="4256117"/>
            <a:chExt cx="5966204" cy="989690"/>
          </a:xfrm>
        </p:grpSpPr>
        <p:sp>
          <p:nvSpPr>
            <p:cNvPr id="23" name="Rectangle 22"/>
            <p:cNvSpPr/>
            <p:nvPr/>
          </p:nvSpPr>
          <p:spPr>
            <a:xfrm>
              <a:off x="8028512" y="4999586"/>
              <a:ext cx="36402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1" i="1" dirty="0">
                  <a:solidFill>
                    <a:srgbClr val="5D5D5D"/>
                  </a:solidFill>
                  <a:latin typeface="arial" panose="020B0604020202020204" pitchFamily="34" charset="0"/>
                </a:rPr>
                <a:t>ÅF-PDO-pxNumber-002 v1b </a:t>
              </a:r>
              <a:r>
                <a:rPr lang="en-US" sz="1000" b="1" i="1" dirty="0" err="1">
                  <a:solidFill>
                    <a:srgbClr val="5D5D5D"/>
                  </a:solidFill>
                  <a:latin typeface="arial" panose="020B0604020202020204" pitchFamily="34" charset="0"/>
                </a:rPr>
                <a:t>ExampleProject</a:t>
              </a:r>
              <a:r>
                <a:rPr lang="en-US" sz="1000" b="1" i="1" dirty="0">
                  <a:solidFill>
                    <a:srgbClr val="5D5D5D"/>
                  </a:solidFill>
                  <a:latin typeface="arial" panose="020B0604020202020204" pitchFamily="34" charset="0"/>
                </a:rPr>
                <a:t> Project plan</a:t>
              </a:r>
              <a:endParaRPr lang="en-GB" sz="1000" dirty="0"/>
            </a:p>
          </p:txBody>
        </p:sp>
        <p:sp>
          <p:nvSpPr>
            <p:cNvPr id="24" name="Left Brace 23"/>
            <p:cNvSpPr/>
            <p:nvPr/>
          </p:nvSpPr>
          <p:spPr>
            <a:xfrm>
              <a:off x="7925520" y="4999586"/>
              <a:ext cx="205984" cy="246221"/>
            </a:xfrm>
            <a:prstGeom prst="leftBrace">
              <a:avLst>
                <a:gd name="adj1" fmla="val 8333"/>
                <a:gd name="adj2" fmla="val 4882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5" name="Elbow Connector 24"/>
            <p:cNvCxnSpPr>
              <a:stCxn id="24" idx="1"/>
            </p:cNvCxnSpPr>
            <p:nvPr/>
          </p:nvCxnSpPr>
          <p:spPr>
            <a:xfrm rot="10800000">
              <a:off x="5702532" y="4256117"/>
              <a:ext cx="2222989" cy="86369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838200" y="5290637"/>
            <a:ext cx="10758055" cy="275560"/>
          </a:xfrm>
        </p:spPr>
        <p:txBody>
          <a:bodyPr/>
          <a:lstStyle/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Document release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Review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State review level, review date and reviewed for that version by in document journal 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State approver and approve date for that version by in document journal 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032567" y="199359"/>
            <a:ext cx="5076305" cy="47672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chemeClr val="accent2"/>
                </a:solidFill>
                <a:hlinkClick r:id="rId5"/>
              </a:rPr>
              <a:t>https://one.afconsult.com/units/professional/Embedded In-house West/WIKI PDO Embedded West/Document management v1.aspx</a:t>
            </a:r>
            <a:endParaRPr lang="en-GB" sz="1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46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Software Development Process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Process </a:t>
            </a:r>
            <a:r>
              <a:rPr lang="sv-SE" dirty="0" err="1"/>
              <a:t>overview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7" name="Rounded Rectangle 6"/>
          <p:cNvSpPr/>
          <p:nvPr/>
        </p:nvSpPr>
        <p:spPr>
          <a:xfrm>
            <a:off x="7032567" y="199359"/>
            <a:ext cx="5076305" cy="47672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74612" algn="ctr"/>
            <a:r>
              <a:rPr lang="en-US" sz="1100" dirty="0">
                <a:hlinkClick r:id="rId2"/>
              </a:rPr>
              <a:t>https://one.afconsult.com/units/professional/Embedded In-house West/WIKI PDO Embedded West/Review process v2.aspx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51" y="532014"/>
            <a:ext cx="11644749" cy="716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55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839787" y="958738"/>
            <a:ext cx="11263543" cy="1081088"/>
          </a:xfrm>
        </p:spPr>
        <p:txBody>
          <a:bodyPr/>
          <a:lstStyle/>
          <a:p>
            <a:r>
              <a:rPr lang="en-GB" sz="4400" dirty="0"/>
              <a:t>Verification and corresponding areas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446928"/>
            <a:ext cx="5257800" cy="438150"/>
          </a:xfrm>
        </p:spPr>
        <p:txBody>
          <a:bodyPr/>
          <a:lstStyle/>
          <a:p>
            <a:r>
              <a:rPr lang="en-US" dirty="0"/>
              <a:t>Software Development Process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427" y="1852845"/>
            <a:ext cx="6581689" cy="448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86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 txBox="1">
            <a:spLocks/>
          </p:cNvSpPr>
          <p:nvPr/>
        </p:nvSpPr>
        <p:spPr>
          <a:xfrm>
            <a:off x="838201" y="2585789"/>
            <a:ext cx="4290689" cy="38583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74612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200"/>
              </a:spcAft>
              <a:buFont typeface="Verdana" panose="020B0604030504040204" pitchFamily="34" charset="0"/>
              <a:buNone/>
              <a:defRPr sz="17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6750" indent="-225425" algn="l" defTabSz="914400" rtl="0" eaLnBrk="1" latinLnBrk="0" hangingPunct="1">
              <a:lnSpc>
                <a:spcPct val="85000"/>
              </a:lnSpc>
              <a:spcBef>
                <a:spcPts val="300"/>
              </a:spcBef>
              <a:spcAft>
                <a:spcPts val="200"/>
              </a:spcAft>
              <a:buFont typeface="Verdana" panose="020B0604030504040204" pitchFamily="34" charset="0"/>
              <a:buChar char="─"/>
              <a:defRPr sz="1450" kern="1200" spc="-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0588" indent="-192088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200"/>
              </a:spcAft>
              <a:buFont typeface="Verdana" panose="020B0604030504040204" pitchFamily="34" charset="0"/>
              <a:buChar char="─"/>
              <a:defRPr sz="1200" kern="1200" spc="-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378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200"/>
              </a:spcAft>
              <a:buFont typeface="Verdana" panose="020B0604030504040204" pitchFamily="34" charset="0"/>
              <a:buChar char="─"/>
              <a:defRPr sz="1200" kern="1200" spc="-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25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200"/>
              </a:spcAft>
              <a:buFont typeface="Verdana" panose="020B0604030504040204" pitchFamily="34" charset="0"/>
              <a:buChar char="─"/>
              <a:defRPr sz="1200" kern="1200" spc="-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Project work product journal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All formal documents in the project shall be stated here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9787" y="958738"/>
            <a:ext cx="11263543" cy="1081088"/>
          </a:xfrm>
        </p:spPr>
        <p:txBody>
          <a:bodyPr/>
          <a:lstStyle/>
          <a:p>
            <a:r>
              <a:rPr lang="en-GB" sz="4400" dirty="0"/>
              <a:t>Continuous </a:t>
            </a:r>
            <a:br>
              <a:rPr lang="en-GB" sz="4400" dirty="0"/>
            </a:br>
            <a:r>
              <a:rPr lang="en-GB" sz="4400" dirty="0"/>
              <a:t>Integration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446928"/>
            <a:ext cx="5257800" cy="438150"/>
          </a:xfrm>
        </p:spPr>
        <p:txBody>
          <a:bodyPr/>
          <a:lstStyle/>
          <a:p>
            <a:r>
              <a:rPr lang="en-US" dirty="0"/>
              <a:t>Software Development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425" y="497282"/>
            <a:ext cx="7621622" cy="6031464"/>
          </a:xfrm>
          <a:prstGeom prst="rect">
            <a:avLst/>
          </a:prstGeom>
        </p:spPr>
      </p:pic>
      <p:sp>
        <p:nvSpPr>
          <p:cNvPr id="9" name="Text Placeholder 7"/>
          <p:cNvSpPr txBox="1">
            <a:spLocks/>
          </p:cNvSpPr>
          <p:nvPr/>
        </p:nvSpPr>
        <p:spPr>
          <a:xfrm>
            <a:off x="838199" y="3471970"/>
            <a:ext cx="4600075" cy="29721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74612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200"/>
              </a:spcAft>
              <a:buFont typeface="Verdana" panose="020B0604030504040204" pitchFamily="34" charset="0"/>
              <a:buNone/>
              <a:defRPr sz="17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6750" indent="-225425" algn="l" defTabSz="914400" rtl="0" eaLnBrk="1" latinLnBrk="0" hangingPunct="1">
              <a:lnSpc>
                <a:spcPct val="85000"/>
              </a:lnSpc>
              <a:spcBef>
                <a:spcPts val="300"/>
              </a:spcBef>
              <a:spcAft>
                <a:spcPts val="200"/>
              </a:spcAft>
              <a:buFont typeface="Verdana" panose="020B0604030504040204" pitchFamily="34" charset="0"/>
              <a:buChar char="─"/>
              <a:defRPr sz="1450" kern="1200" spc="-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0588" indent="-192088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200"/>
              </a:spcAft>
              <a:buFont typeface="Verdana" panose="020B0604030504040204" pitchFamily="34" charset="0"/>
              <a:buChar char="─"/>
              <a:defRPr sz="1200" kern="1200" spc="-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378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200"/>
              </a:spcAft>
              <a:buFont typeface="Verdana" panose="020B0604030504040204" pitchFamily="34" charset="0"/>
              <a:buChar char="─"/>
              <a:defRPr sz="1200" kern="1200" spc="-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25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200"/>
              </a:spcAft>
              <a:buFont typeface="Verdana" panose="020B0604030504040204" pitchFamily="34" charset="0"/>
              <a:buChar char="─"/>
              <a:defRPr sz="1200" kern="1200" spc="-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Document headers 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Information Class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Internal, project internal, limited internal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Document version numbering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Document ID and file naming convention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Also include all references, version history and abbreviations/terminology</a:t>
            </a:r>
          </a:p>
        </p:txBody>
      </p:sp>
    </p:spTree>
    <p:extLst>
      <p:ext uri="{BB962C8B-B14F-4D97-AF65-F5344CB8AC3E}">
        <p14:creationId xmlns:p14="http://schemas.microsoft.com/office/powerpoint/2010/main" val="4244763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9787" y="958738"/>
            <a:ext cx="10922722" cy="786935"/>
          </a:xfrm>
        </p:spPr>
        <p:txBody>
          <a:bodyPr/>
          <a:lstStyle/>
          <a:p>
            <a:r>
              <a:rPr lang="en-GB" sz="4400" dirty="0"/>
              <a:t>Continuous Integration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446928"/>
            <a:ext cx="5257800" cy="438150"/>
          </a:xfrm>
        </p:spPr>
        <p:txBody>
          <a:bodyPr/>
          <a:lstStyle/>
          <a:p>
            <a:r>
              <a:rPr lang="en-US" dirty="0"/>
              <a:t>Software Development Process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981" y="2373131"/>
            <a:ext cx="6674090" cy="3694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27" y="2707872"/>
            <a:ext cx="4414411" cy="30251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1070" y="1966993"/>
            <a:ext cx="4663440" cy="41844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4904510" y="1966995"/>
            <a:ext cx="7057505" cy="41844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445834" y="2026422"/>
            <a:ext cx="2193549" cy="26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GB" sz="1100" b="1" cap="all" spc="60" dirty="0"/>
              <a:t>SW build tool chain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51157" y="2026423"/>
            <a:ext cx="1564211" cy="26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000" b="1" cap="all" spc="60"/>
            </a:lvl1pPr>
          </a:lstStyle>
          <a:p>
            <a:pPr algn="ctr"/>
            <a:r>
              <a:rPr lang="en-GB" sz="1100" dirty="0"/>
              <a:t>SW branching</a:t>
            </a:r>
          </a:p>
        </p:txBody>
      </p:sp>
    </p:spTree>
    <p:extLst>
      <p:ext uri="{BB962C8B-B14F-4D97-AF65-F5344CB8AC3E}">
        <p14:creationId xmlns:p14="http://schemas.microsoft.com/office/powerpoint/2010/main" val="3617653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9786" y="958738"/>
            <a:ext cx="10894789" cy="919938"/>
          </a:xfrm>
        </p:spPr>
        <p:txBody>
          <a:bodyPr/>
          <a:lstStyle/>
          <a:p>
            <a:r>
              <a:rPr lang="en-GB" sz="4400" dirty="0"/>
              <a:t>Software Architectural Design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38200" y="1878676"/>
            <a:ext cx="8970817" cy="3933163"/>
          </a:xfrm>
        </p:spPr>
        <p:txBody>
          <a:bodyPr/>
          <a:lstStyle/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i="1" dirty="0"/>
              <a:t>Preliminary</a:t>
            </a:r>
            <a:r>
              <a:rPr lang="en-GB" dirty="0"/>
              <a:t> version before any source code is developed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Shall be updated continuously during development to match actual architecture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Each SW component shall have a section of its own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ID and versions to design elements for testing!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Perform 1/3 review of the architectural design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Definition design element: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May be any element mentioned in a design document 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SW components, state diagrams, images showing </a:t>
            </a:r>
            <a:br>
              <a:rPr lang="en-GB" dirty="0"/>
            </a:br>
            <a:r>
              <a:rPr lang="en-GB" dirty="0"/>
              <a:t>interactions between two components etc.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There is a need to verify the interfaces and interactions </a:t>
            </a:r>
            <a:br>
              <a:rPr lang="en-GB" dirty="0"/>
            </a:br>
            <a:r>
              <a:rPr lang="en-GB" dirty="0"/>
              <a:t>between the integrated SW components against the </a:t>
            </a:r>
            <a:br>
              <a:rPr lang="en-GB" dirty="0"/>
            </a:br>
            <a:r>
              <a:rPr lang="en-GB" dirty="0"/>
              <a:t>SW design  - hence verification against the design elements</a:t>
            </a:r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1" name="Rounded Rectangle 10"/>
          <p:cNvSpPr/>
          <p:nvPr/>
        </p:nvSpPr>
        <p:spPr>
          <a:xfrm>
            <a:off x="7032567" y="199359"/>
            <a:ext cx="5076305" cy="48850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08000"/>
              </a:lnSpc>
              <a:spcBef>
                <a:spcPts val="800"/>
              </a:spcBef>
              <a:buClr>
                <a:srgbClr val="00B0B0"/>
              </a:buClr>
              <a:buSzPct val="100000"/>
            </a:pPr>
            <a:r>
              <a:rPr lang="en-US" sz="1100" dirty="0">
                <a:hlinkClick r:id="rId2"/>
              </a:rPr>
              <a:t>https://one.afconsult.com/units/professional/Embedded In-house West/WIKI PDO Embedded West/SW Architectural Design v1.aspx</a:t>
            </a:r>
            <a:endParaRPr lang="en-US" sz="110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446928"/>
            <a:ext cx="5257800" cy="438150"/>
          </a:xfrm>
        </p:spPr>
        <p:txBody>
          <a:bodyPr/>
          <a:lstStyle/>
          <a:p>
            <a:r>
              <a:rPr lang="en-US" dirty="0"/>
              <a:t>Software Development Process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531" y="2959763"/>
            <a:ext cx="4323649" cy="334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19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38201" y="1878676"/>
            <a:ext cx="10414686" cy="3933163"/>
          </a:xfrm>
        </p:spPr>
        <p:txBody>
          <a:bodyPr/>
          <a:lstStyle/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Preliminary version of detailed design before any source code is developed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Shall be updated continuously during development to match actual software for each SW component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Document SW requirements/design elements </a:t>
            </a:r>
            <a:br>
              <a:rPr lang="en-GB" dirty="0"/>
            </a:br>
            <a:r>
              <a:rPr lang="en-GB" dirty="0"/>
              <a:t>implemented in the code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ID and versions to design elements for testing!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Evaluate and analyse the design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Naming convention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Coding guidelines when developing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9787" y="958738"/>
            <a:ext cx="11263543" cy="1081088"/>
          </a:xfrm>
        </p:spPr>
        <p:txBody>
          <a:bodyPr/>
          <a:lstStyle/>
          <a:p>
            <a:r>
              <a:rPr lang="en-US" sz="4400" dirty="0"/>
              <a:t>Detailed Design and Unit Construction</a:t>
            </a:r>
            <a:endParaRPr lang="en-GB" sz="4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24" name="Rounded Rectangle 23"/>
          <p:cNvSpPr/>
          <p:nvPr/>
        </p:nvSpPr>
        <p:spPr>
          <a:xfrm>
            <a:off x="7032567" y="199359"/>
            <a:ext cx="5076305" cy="69075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08000"/>
              </a:lnSpc>
              <a:spcBef>
                <a:spcPts val="800"/>
              </a:spcBef>
              <a:buClr>
                <a:srgbClr val="00B0B0"/>
              </a:buClr>
              <a:buSzPct val="100000"/>
            </a:pPr>
            <a:r>
              <a:rPr lang="en-US" sz="1100" dirty="0">
                <a:hlinkClick r:id="rId2"/>
              </a:rPr>
              <a:t>https://one.afconsult.com/units/professional/Embedded In-house West/WIKI PDO Embedded West/SW Detailed Design and Unit Construction v1.aspx</a:t>
            </a:r>
            <a:endParaRPr lang="en-US" sz="110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446928"/>
            <a:ext cx="5257800" cy="438150"/>
          </a:xfrm>
        </p:spPr>
        <p:txBody>
          <a:bodyPr/>
          <a:lstStyle/>
          <a:p>
            <a:r>
              <a:rPr lang="en-US" dirty="0"/>
              <a:t>Software Development Process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532" y="2959764"/>
            <a:ext cx="4323649" cy="37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75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838200" y="1878675"/>
            <a:ext cx="10924309" cy="3858347"/>
          </a:xfrm>
        </p:spPr>
        <p:txBody>
          <a:bodyPr/>
          <a:lstStyle/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Test plans (including strategies) developed early in project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Test cases to demonstrate compliance with detailed design according to strategy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Acceptance criteria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SW requirements/design elements tested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Textual description of the test case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Review TC before start of testing!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Verification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Document code reviews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Check resource consumptions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Document unit test results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Compilation report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KPI:s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US" sz="1800" dirty="0"/>
              <a:t>Create deviation reports for all deviations found in the testing on the main branch!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9787" y="958738"/>
            <a:ext cx="10922722" cy="786935"/>
          </a:xfrm>
        </p:spPr>
        <p:txBody>
          <a:bodyPr/>
          <a:lstStyle/>
          <a:p>
            <a:r>
              <a:rPr lang="en-GB" sz="4400" dirty="0"/>
              <a:t>Unit Verification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0" name="Rounded Rectangle 29"/>
          <p:cNvSpPr/>
          <p:nvPr/>
        </p:nvSpPr>
        <p:spPr>
          <a:xfrm>
            <a:off x="7032567" y="199359"/>
            <a:ext cx="5076305" cy="48850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08000"/>
              </a:lnSpc>
              <a:spcBef>
                <a:spcPts val="800"/>
              </a:spcBef>
              <a:buClr>
                <a:srgbClr val="00B0B0"/>
              </a:buClr>
              <a:buSzPct val="100000"/>
            </a:pPr>
            <a:r>
              <a:rPr lang="en-US" sz="1100" dirty="0">
                <a:hlinkClick r:id="rId2"/>
              </a:rPr>
              <a:t>https://one.afconsult.com/units/professional/Embedded In-house West/WIKI PDO Embedded West/SW Unit Verification v1.aspx</a:t>
            </a:r>
            <a:endParaRPr lang="en-US" sz="1100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446928"/>
            <a:ext cx="5257800" cy="438150"/>
          </a:xfrm>
        </p:spPr>
        <p:txBody>
          <a:bodyPr/>
          <a:lstStyle/>
          <a:p>
            <a:r>
              <a:rPr lang="en-US" dirty="0"/>
              <a:t>Software Development Process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532" y="2959763"/>
            <a:ext cx="4323649" cy="32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17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98" y="2959762"/>
            <a:ext cx="4372716" cy="326647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9786" y="958738"/>
            <a:ext cx="10894789" cy="919938"/>
          </a:xfrm>
        </p:spPr>
        <p:txBody>
          <a:bodyPr/>
          <a:lstStyle/>
          <a:p>
            <a:r>
              <a:rPr lang="en-US" sz="4400" dirty="0"/>
              <a:t>Integration and Integration Test</a:t>
            </a:r>
            <a:endParaRPr lang="en-GB" sz="4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38200" y="1878676"/>
            <a:ext cx="6822331" cy="3933163"/>
          </a:xfrm>
        </p:spPr>
        <p:txBody>
          <a:bodyPr/>
          <a:lstStyle/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Test plans (including strategies) developed early in project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US" dirty="0"/>
              <a:t>What, how and when </a:t>
            </a:r>
            <a:r>
              <a:rPr lang="sv-SE" dirty="0"/>
              <a:t>to test</a:t>
            </a:r>
            <a:endParaRPr lang="en-GB" dirty="0"/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Test cases to demonstrate compliance with architectural design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Test case ID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Objective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The IDs of the software requirements and/or design elements to which the test case demonstrates compliance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Inputs required to execute the test case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Step-by-step description of how to execute the test case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Expected output and behaviour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Test environment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Document test results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Create deviation reports</a:t>
            </a:r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11" name="Rounded Rectangle 10"/>
          <p:cNvSpPr/>
          <p:nvPr/>
        </p:nvSpPr>
        <p:spPr>
          <a:xfrm>
            <a:off x="7032567" y="199359"/>
            <a:ext cx="5076305" cy="69075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08000"/>
              </a:lnSpc>
              <a:spcBef>
                <a:spcPts val="800"/>
              </a:spcBef>
              <a:buClr>
                <a:srgbClr val="00B0B0"/>
              </a:buClr>
              <a:buSzPct val="100000"/>
            </a:pPr>
            <a:r>
              <a:rPr lang="en-US" sz="1100" dirty="0">
                <a:hlinkClick r:id="rId3"/>
              </a:rPr>
              <a:t>https://one.afconsult.com/units/professional/Embedded In-house West/WIKI PDO Embedded West/SW Integration and Integration Test v1.aspx</a:t>
            </a:r>
            <a:endParaRPr lang="en-US" sz="110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446928"/>
            <a:ext cx="5257800" cy="438150"/>
          </a:xfrm>
        </p:spPr>
        <p:txBody>
          <a:bodyPr/>
          <a:lstStyle/>
          <a:p>
            <a:r>
              <a:rPr lang="en-US" dirty="0"/>
              <a:t>Software 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2594401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7" name="Rounded Rectangle 12"/>
          <p:cNvSpPr/>
          <p:nvPr/>
        </p:nvSpPr>
        <p:spPr>
          <a:xfrm>
            <a:off x="7032567" y="199359"/>
            <a:ext cx="5076305" cy="47672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74612" algn="ctr"/>
            <a:r>
              <a:rPr lang="en-US" sz="1100" dirty="0">
                <a:hlinkClick r:id="rId2"/>
              </a:rPr>
              <a:t>https://one.afconsult.com/units/professional/Embedded In-house West/WIKI PDO Embedded West/Home.aspx</a:t>
            </a:r>
            <a:endParaRPr lang="en-US" sz="1100" dirty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839787" y="958738"/>
            <a:ext cx="7273435" cy="1081088"/>
          </a:xfrm>
        </p:spPr>
        <p:txBody>
          <a:bodyPr/>
          <a:lstStyle/>
          <a:p>
            <a:r>
              <a:rPr lang="sv-SE" dirty="0"/>
              <a:t>PDO West </a:t>
            </a:r>
            <a:r>
              <a:rPr lang="sv-SE" dirty="0" err="1"/>
              <a:t>Wiki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838201" y="1878674"/>
            <a:ext cx="10566861" cy="4434203"/>
          </a:xfrm>
        </p:spPr>
        <p:txBody>
          <a:bodyPr/>
          <a:lstStyle/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Always check here before you ask – a lot of PDO West specific information can be found here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Contains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00"/>
                </a:solidFill>
              </a:rPr>
              <a:t>General PDO West Guidelines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Abbreviations and terminology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00"/>
                </a:solidFill>
              </a:rPr>
              <a:t>Document templates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Embedded West professional service categories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Project lessons learned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00"/>
                </a:solidFill>
              </a:rPr>
              <a:t>PDO Development Tools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Compliant standards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PDO office space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PDO ordering gadgets, devices and thingies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How to send parcels and packages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New resources at PDO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PDO Vacation List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00"/>
                </a:solidFill>
              </a:rPr>
              <a:t>Development processes at PDO Embedded West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Information for consultants between assignments </a:t>
            </a:r>
          </a:p>
          <a:p>
            <a:pPr lvl="1" indent="0">
              <a:buNone/>
            </a:pPr>
            <a:endParaRPr lang="en-GB" sz="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903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38201" y="1878676"/>
            <a:ext cx="6659879" cy="3933163"/>
          </a:xfrm>
        </p:spPr>
        <p:txBody>
          <a:bodyPr/>
          <a:lstStyle/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Test plans (including strategies) developed early in project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US" dirty="0"/>
              <a:t>What, how and when </a:t>
            </a:r>
            <a:r>
              <a:rPr lang="sv-SE" dirty="0"/>
              <a:t>to test</a:t>
            </a:r>
            <a:endParaRPr lang="en-GB" dirty="0"/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Test cases to demonstrate compliance with requirements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Test case ID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Objective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The IDs of the software requirements to which the test case demonstrates compliance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Inputs required to execute the test case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Step-by-step description of how to execute the test case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Expected output and behaviour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Test environment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Document test results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Create deviation reports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9787" y="958738"/>
            <a:ext cx="11263543" cy="1081088"/>
          </a:xfrm>
        </p:spPr>
        <p:txBody>
          <a:bodyPr/>
          <a:lstStyle/>
          <a:p>
            <a:r>
              <a:rPr lang="en-US" sz="4400" dirty="0"/>
              <a:t>Qualification Test</a:t>
            </a:r>
            <a:endParaRPr lang="en-GB" sz="4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24" name="Rounded Rectangle 23"/>
          <p:cNvSpPr/>
          <p:nvPr/>
        </p:nvSpPr>
        <p:spPr>
          <a:xfrm>
            <a:off x="7032567" y="199359"/>
            <a:ext cx="5076305" cy="48850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08000"/>
              </a:lnSpc>
              <a:spcBef>
                <a:spcPts val="800"/>
              </a:spcBef>
              <a:buClr>
                <a:srgbClr val="00B0B0"/>
              </a:buClr>
              <a:buSzPct val="100000"/>
            </a:pPr>
            <a:r>
              <a:rPr lang="en-US" sz="1100" dirty="0">
                <a:hlinkClick r:id="rId2"/>
              </a:rPr>
              <a:t>https://one.afconsult.com/units/professional/Embedded In-house West/WIKI PDO Embedded West/SW Qualification Test v1.aspx</a:t>
            </a:r>
            <a:endParaRPr lang="en-US" sz="110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446928"/>
            <a:ext cx="5257800" cy="438150"/>
          </a:xfrm>
        </p:spPr>
        <p:txBody>
          <a:bodyPr/>
          <a:lstStyle/>
          <a:p>
            <a:r>
              <a:rPr lang="en-US" dirty="0"/>
              <a:t>Software Development Process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266" y="2976388"/>
            <a:ext cx="4319162" cy="244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0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38201" y="1878676"/>
            <a:ext cx="8188921" cy="3933163"/>
          </a:xfrm>
        </p:spPr>
        <p:txBody>
          <a:bodyPr/>
          <a:lstStyle/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Test plans (including strategies) developed early in project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US" dirty="0"/>
              <a:t>What, how and when </a:t>
            </a:r>
            <a:r>
              <a:rPr lang="sv-SE" dirty="0"/>
              <a:t>to test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One</a:t>
            </a:r>
            <a:r>
              <a:rPr lang="sv-SE" dirty="0"/>
              <a:t> for </a:t>
            </a:r>
            <a:r>
              <a:rPr lang="sv-SE" dirty="0" err="1"/>
              <a:t>each</a:t>
            </a:r>
            <a:r>
              <a:rPr lang="sv-SE" dirty="0"/>
              <a:t> area or </a:t>
            </a:r>
            <a:r>
              <a:rPr lang="sv-SE" dirty="0" err="1"/>
              <a:t>one</a:t>
            </a:r>
            <a:r>
              <a:rPr lang="sv-SE" dirty="0"/>
              <a:t> for the </a:t>
            </a:r>
            <a:r>
              <a:rPr lang="sv-SE" dirty="0" err="1"/>
              <a:t>entire</a:t>
            </a:r>
            <a:r>
              <a:rPr lang="sv-SE" dirty="0"/>
              <a:t> </a:t>
            </a:r>
            <a:r>
              <a:rPr lang="sv-SE" dirty="0" err="1"/>
              <a:t>project</a:t>
            </a:r>
            <a:endParaRPr lang="en-GB" dirty="0"/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Test cases to demonstrate compliance with requirements or design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Test case ID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Objective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The IDs of the software requirements to which the test case demonstrates compliance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Inputs required to execute the test case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Step-by-step description of how to execute the test case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Expected output and behaviour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Test environment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Managed in JIRA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Link requirements directly in JIRA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Step by step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Examples: </a:t>
            </a:r>
            <a:r>
              <a:rPr lang="sv-SE" dirty="0">
                <a:hlinkClick r:id="rId2"/>
              </a:rPr>
              <a:t>SYTRAINING-9</a:t>
            </a:r>
            <a:r>
              <a:rPr lang="sv-SE" dirty="0"/>
              <a:t>, </a:t>
            </a:r>
            <a:r>
              <a:rPr lang="sv-SE" dirty="0">
                <a:hlinkClick r:id="rId3"/>
              </a:rPr>
              <a:t>SYTRAINING-13</a:t>
            </a:r>
            <a:r>
              <a:rPr lang="sv-SE" dirty="0"/>
              <a:t>, </a:t>
            </a:r>
            <a:r>
              <a:rPr lang="sv-SE" dirty="0" err="1">
                <a:hlinkClick r:id="rId4"/>
              </a:rPr>
              <a:t>Example</a:t>
            </a:r>
            <a:r>
              <a:rPr lang="sv-SE" dirty="0">
                <a:hlinkClick r:id="rId4"/>
              </a:rPr>
              <a:t> test </a:t>
            </a:r>
            <a:r>
              <a:rPr lang="sv-SE" dirty="0" err="1">
                <a:hlinkClick r:id="rId4"/>
              </a:rPr>
              <a:t>cycle</a:t>
            </a:r>
            <a:r>
              <a:rPr lang="sv-SE" dirty="0">
                <a:hlinkClick r:id="rId4"/>
              </a:rPr>
              <a:t> 2</a:t>
            </a:r>
            <a:endParaRPr lang="sv-SE" dirty="0"/>
          </a:p>
          <a:p>
            <a:pPr marL="952500" lvl="1" indent="-285750">
              <a:buFont typeface="Arial" panose="020B0604020202020204" pitchFamily="34" charset="0"/>
              <a:buChar char="•"/>
            </a:pPr>
            <a:endParaRPr lang="sv-SE" dirty="0"/>
          </a:p>
          <a:p>
            <a:pPr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9787" y="958738"/>
            <a:ext cx="11263543" cy="1081088"/>
          </a:xfrm>
        </p:spPr>
        <p:txBody>
          <a:bodyPr/>
          <a:lstStyle/>
          <a:p>
            <a:r>
              <a:rPr lang="en-US" sz="4400" dirty="0"/>
              <a:t>Creation of test plans and test cases</a:t>
            </a:r>
            <a:endParaRPr lang="en-GB" sz="4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24" name="Rounded Rectangle 23"/>
          <p:cNvSpPr/>
          <p:nvPr/>
        </p:nvSpPr>
        <p:spPr>
          <a:xfrm>
            <a:off x="7032567" y="199359"/>
            <a:ext cx="5076305" cy="48850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08000"/>
              </a:lnSpc>
              <a:spcBef>
                <a:spcPts val="800"/>
              </a:spcBef>
              <a:buClr>
                <a:srgbClr val="00B0B0"/>
              </a:buClr>
              <a:buSzPct val="100000"/>
            </a:pPr>
            <a:r>
              <a:rPr lang="en-US" sz="1100" dirty="0">
                <a:hlinkClick r:id="rId5"/>
              </a:rPr>
              <a:t>https://one.afconsult.com/units/professional/Embedded In-house West/WIKI PDO Embedded West/SW Qualification Test v1.aspx</a:t>
            </a:r>
            <a:endParaRPr lang="en-US" sz="110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446928"/>
            <a:ext cx="5257800" cy="438150"/>
          </a:xfrm>
        </p:spPr>
        <p:txBody>
          <a:bodyPr/>
          <a:lstStyle/>
          <a:p>
            <a:r>
              <a:rPr lang="en-US" dirty="0"/>
              <a:t>Software 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263470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02" y="1826179"/>
            <a:ext cx="6709758" cy="431900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hARDware</a:t>
            </a:r>
            <a:r>
              <a:rPr lang="en-US" dirty="0"/>
              <a:t> Development Process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Process </a:t>
            </a:r>
            <a:r>
              <a:rPr lang="sv-SE" dirty="0" err="1"/>
              <a:t>overview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7" name="Rounded Rectangle 6"/>
          <p:cNvSpPr/>
          <p:nvPr/>
        </p:nvSpPr>
        <p:spPr>
          <a:xfrm>
            <a:off x="7032567" y="199359"/>
            <a:ext cx="5076305" cy="47672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74612" algn="ctr"/>
            <a:r>
              <a:rPr lang="en-US" sz="1100" dirty="0">
                <a:hlinkClick r:id="rId3"/>
              </a:rPr>
              <a:t>https://one.afconsult.com/units/professional/Embedded In-house West/WIKI PDO Embedded West/Review process v2.aspx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13645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38201" y="1878676"/>
            <a:ext cx="10414686" cy="3933163"/>
          </a:xfrm>
        </p:spPr>
        <p:txBody>
          <a:bodyPr/>
          <a:lstStyle/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Understanding of customer requests 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Preliminary requirement structure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Close dialogue with customer is of key importance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Understanding if the requests are feasible for development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9787" y="958738"/>
            <a:ext cx="11263543" cy="1081088"/>
          </a:xfrm>
        </p:spPr>
        <p:txBody>
          <a:bodyPr/>
          <a:lstStyle/>
          <a:p>
            <a:r>
              <a:rPr lang="en-US" sz="4400" dirty="0"/>
              <a:t>Pre-study</a:t>
            </a:r>
            <a:endParaRPr lang="en-GB" sz="4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24" name="Rounded Rectangle 23"/>
          <p:cNvSpPr/>
          <p:nvPr/>
        </p:nvSpPr>
        <p:spPr>
          <a:xfrm>
            <a:off x="7032567" y="199359"/>
            <a:ext cx="5076305" cy="48850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08000"/>
              </a:lnSpc>
              <a:spcBef>
                <a:spcPts val="800"/>
              </a:spcBef>
              <a:buClr>
                <a:srgbClr val="00B0B0"/>
              </a:buClr>
              <a:buSzPct val="100000"/>
            </a:pPr>
            <a:r>
              <a:rPr lang="en-US" sz="1100" dirty="0">
                <a:hlinkClick r:id="rId2"/>
              </a:rPr>
              <a:t>https://one.afconsult.com/units/professional/Embedded In-house West/WIKI PDO Embedded West/HW pre-study process v1.aspx</a:t>
            </a:r>
            <a:endParaRPr lang="en-US" sz="110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446928"/>
            <a:ext cx="5257800" cy="438150"/>
          </a:xfrm>
        </p:spPr>
        <p:txBody>
          <a:bodyPr/>
          <a:lstStyle/>
          <a:p>
            <a:r>
              <a:rPr lang="en-US" dirty="0"/>
              <a:t>hardware Development Process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426" y="1646974"/>
            <a:ext cx="2786461" cy="262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24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838201" y="1878675"/>
            <a:ext cx="5993844" cy="3858347"/>
          </a:xfrm>
        </p:spPr>
        <p:txBody>
          <a:bodyPr/>
          <a:lstStyle/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All work products shall be reviewed by a person of correct competence and the reviews shall be logged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Re-use as much as possible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Review loops are important for all stages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Use checklists for help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Continuous update of Lessons Learned Log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FMEA – ensure consensus on the expected outcome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Define EMC-zones during schematics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Perform footprint reviews as well as layout reviews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US" dirty="0"/>
              <a:t>A close cooperation between electrical and mechanical design teams during the PCB layout process is absolutely critical for time 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9787" y="958738"/>
            <a:ext cx="10922722" cy="786935"/>
          </a:xfrm>
        </p:spPr>
        <p:txBody>
          <a:bodyPr/>
          <a:lstStyle/>
          <a:p>
            <a:r>
              <a:rPr lang="en-GB" sz="4400" dirty="0"/>
              <a:t>Hardware Design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30" name="Rounded Rectangle 29"/>
          <p:cNvSpPr/>
          <p:nvPr/>
        </p:nvSpPr>
        <p:spPr>
          <a:xfrm>
            <a:off x="7032567" y="199359"/>
            <a:ext cx="5076305" cy="48850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08000"/>
              </a:lnSpc>
              <a:spcBef>
                <a:spcPts val="800"/>
              </a:spcBef>
              <a:buClr>
                <a:srgbClr val="00B0B0"/>
              </a:buClr>
              <a:buSzPct val="100000"/>
            </a:pPr>
            <a:r>
              <a:rPr lang="en-US" sz="1100" dirty="0">
                <a:hlinkClick r:id="rId2"/>
              </a:rPr>
              <a:t>https://one.afconsult.com/units/professional/Embedded In-house West/WIKI PDO Embedded West/HW design process v1.aspx</a:t>
            </a:r>
            <a:endParaRPr lang="en-US" sz="1100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446928"/>
            <a:ext cx="5257800" cy="438150"/>
          </a:xfrm>
        </p:spPr>
        <p:txBody>
          <a:bodyPr/>
          <a:lstStyle/>
          <a:p>
            <a:r>
              <a:rPr lang="en-US" dirty="0"/>
              <a:t>Hardware Development Process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045" y="1681459"/>
            <a:ext cx="5276827" cy="400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88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9786" y="958738"/>
            <a:ext cx="10894789" cy="919938"/>
          </a:xfrm>
        </p:spPr>
        <p:txBody>
          <a:bodyPr/>
          <a:lstStyle/>
          <a:p>
            <a:r>
              <a:rPr lang="en-US" sz="4400" dirty="0"/>
              <a:t>Manufacturing</a:t>
            </a:r>
            <a:endParaRPr lang="en-GB" sz="4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38200" y="1878676"/>
            <a:ext cx="7009015" cy="3933163"/>
          </a:xfrm>
        </p:spPr>
        <p:txBody>
          <a:bodyPr/>
          <a:lstStyle/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Close cooperation with manufacturer during DFM analysis is important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Note all experiences in the Lessons Learned Log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Aim for same manufacturer for both prototypes and series production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Tight control of the manufacturer production status to get early warnings of time schedule deviations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PCBA 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Cleaning of assembly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Gluing, </a:t>
            </a:r>
            <a:r>
              <a:rPr lang="en-GB" dirty="0" err="1"/>
              <a:t>underfill</a:t>
            </a:r>
            <a:r>
              <a:rPr lang="en-GB" dirty="0"/>
              <a:t>, conformal coating may be needed in hostile environments</a:t>
            </a:r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11" name="Rounded Rectangle 10"/>
          <p:cNvSpPr/>
          <p:nvPr/>
        </p:nvSpPr>
        <p:spPr>
          <a:xfrm>
            <a:off x="7032567" y="199359"/>
            <a:ext cx="5076305" cy="69075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08000"/>
              </a:lnSpc>
              <a:spcBef>
                <a:spcPts val="800"/>
              </a:spcBef>
              <a:buClr>
                <a:srgbClr val="00B0B0"/>
              </a:buClr>
              <a:buSzPct val="100000"/>
            </a:pPr>
            <a:r>
              <a:rPr lang="en-US" sz="1100" dirty="0">
                <a:hlinkClick r:id="rId2"/>
              </a:rPr>
              <a:t>https://one.afconsult.com/units/professional/Embedded In-house West/WIKI PDO Embedded West/HW manufacturing process v1.aspx</a:t>
            </a:r>
            <a:endParaRPr lang="en-US" sz="110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446928"/>
            <a:ext cx="5257800" cy="438150"/>
          </a:xfrm>
        </p:spPr>
        <p:txBody>
          <a:bodyPr/>
          <a:lstStyle/>
          <a:p>
            <a:r>
              <a:rPr lang="en-US" dirty="0"/>
              <a:t>Software Development Process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787" y="1778922"/>
            <a:ext cx="2643100" cy="313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89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775" y="1853736"/>
            <a:ext cx="4529305" cy="2967645"/>
          </a:xfrm>
          <a:prstGeom prst="rect">
            <a:avLst/>
          </a:prstGeom>
        </p:spPr>
      </p:pic>
      <p:sp>
        <p:nvSpPr>
          <p:cNvPr id="18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38202" y="1878676"/>
            <a:ext cx="6418810" cy="3933163"/>
          </a:xfrm>
        </p:spPr>
        <p:txBody>
          <a:bodyPr/>
          <a:lstStyle/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Test planning is done early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US" dirty="0"/>
              <a:t>What, how and when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US" dirty="0"/>
              <a:t>EMC? DV? Certifications</a:t>
            </a:r>
            <a:r>
              <a:rPr lang="sv-SE" dirty="0"/>
              <a:t>?</a:t>
            </a:r>
            <a:endParaRPr lang="en-GB" dirty="0"/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Test specification reviewed and approved before start of test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Close dialogue with customer is of key importance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Different types of testing but same approach for test cases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External test reports shall also be stored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Do not forget to verify test equipment as well as the product!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9787" y="958738"/>
            <a:ext cx="11263543" cy="1081088"/>
          </a:xfrm>
        </p:spPr>
        <p:txBody>
          <a:bodyPr/>
          <a:lstStyle/>
          <a:p>
            <a:r>
              <a:rPr lang="en-US" sz="4400" dirty="0"/>
              <a:t>Verification</a:t>
            </a:r>
            <a:endParaRPr lang="en-GB" sz="4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24" name="Rounded Rectangle 23"/>
          <p:cNvSpPr/>
          <p:nvPr/>
        </p:nvSpPr>
        <p:spPr>
          <a:xfrm>
            <a:off x="7032567" y="199359"/>
            <a:ext cx="5076305" cy="48850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08000"/>
              </a:lnSpc>
              <a:spcBef>
                <a:spcPts val="800"/>
              </a:spcBef>
              <a:buClr>
                <a:srgbClr val="00B0B0"/>
              </a:buClr>
              <a:buSzPct val="100000"/>
            </a:pPr>
            <a:r>
              <a:rPr lang="en-US" sz="1100" dirty="0">
                <a:hlinkClick r:id="rId3"/>
              </a:rPr>
              <a:t>https://one.afconsult.com/units/professional/Embedded PDO Embedded West/HW verification process v1.aspx</a:t>
            </a:r>
            <a:endParaRPr lang="en-US" sz="110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446928"/>
            <a:ext cx="5257800" cy="438150"/>
          </a:xfrm>
        </p:spPr>
        <p:txBody>
          <a:bodyPr/>
          <a:lstStyle/>
          <a:p>
            <a:r>
              <a:rPr lang="en-US" dirty="0" err="1"/>
              <a:t>HARDware</a:t>
            </a:r>
            <a:r>
              <a:rPr lang="en-US" dirty="0"/>
              <a:t> 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3842376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38201" y="1878676"/>
            <a:ext cx="8188921" cy="3933163"/>
          </a:xfrm>
        </p:spPr>
        <p:txBody>
          <a:bodyPr/>
          <a:lstStyle/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Test plans (including strategies) developed early in project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US" dirty="0"/>
              <a:t>What, how and when </a:t>
            </a:r>
            <a:r>
              <a:rPr lang="sv-SE" dirty="0"/>
              <a:t>to test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One</a:t>
            </a:r>
            <a:r>
              <a:rPr lang="sv-SE" dirty="0"/>
              <a:t> for </a:t>
            </a:r>
            <a:r>
              <a:rPr lang="sv-SE" dirty="0" err="1"/>
              <a:t>each</a:t>
            </a:r>
            <a:r>
              <a:rPr lang="sv-SE" dirty="0"/>
              <a:t> area or </a:t>
            </a:r>
            <a:r>
              <a:rPr lang="sv-SE" dirty="0" err="1"/>
              <a:t>one</a:t>
            </a:r>
            <a:r>
              <a:rPr lang="sv-SE" dirty="0"/>
              <a:t> for the </a:t>
            </a:r>
            <a:r>
              <a:rPr lang="sv-SE" dirty="0" err="1"/>
              <a:t>entire</a:t>
            </a:r>
            <a:r>
              <a:rPr lang="sv-SE" dirty="0"/>
              <a:t> </a:t>
            </a:r>
            <a:r>
              <a:rPr lang="sv-SE" dirty="0" err="1"/>
              <a:t>project</a:t>
            </a:r>
            <a:endParaRPr lang="en-GB" dirty="0"/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Test cases to demonstrate compliance with requirements or design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Test case ID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Objective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The IDs of the software requirements to which the test case demonstrates compliance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Inputs required to execute the test case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Step-by-step description of how to execute the test case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Expected output and behaviour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Test environment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Managed in JIRA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Link requirements directly in JIRA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Step by step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Examples: </a:t>
            </a:r>
            <a:r>
              <a:rPr lang="sv-SE" dirty="0">
                <a:hlinkClick r:id="rId2"/>
              </a:rPr>
              <a:t>SYTRAINING-9</a:t>
            </a:r>
            <a:r>
              <a:rPr lang="sv-SE" dirty="0"/>
              <a:t>, </a:t>
            </a:r>
            <a:r>
              <a:rPr lang="sv-SE" dirty="0">
                <a:hlinkClick r:id="rId3"/>
              </a:rPr>
              <a:t>SYTRAINING-13</a:t>
            </a:r>
            <a:r>
              <a:rPr lang="sv-SE" dirty="0"/>
              <a:t>, </a:t>
            </a:r>
            <a:r>
              <a:rPr lang="sv-SE" dirty="0" err="1">
                <a:hlinkClick r:id="rId4"/>
              </a:rPr>
              <a:t>Example</a:t>
            </a:r>
            <a:r>
              <a:rPr lang="sv-SE" dirty="0">
                <a:hlinkClick r:id="rId4"/>
              </a:rPr>
              <a:t> test </a:t>
            </a:r>
            <a:r>
              <a:rPr lang="sv-SE" dirty="0" err="1">
                <a:hlinkClick r:id="rId4"/>
              </a:rPr>
              <a:t>cycle</a:t>
            </a:r>
            <a:r>
              <a:rPr lang="sv-SE" dirty="0">
                <a:hlinkClick r:id="rId4"/>
              </a:rPr>
              <a:t> 2</a:t>
            </a:r>
            <a:endParaRPr lang="sv-SE" dirty="0"/>
          </a:p>
          <a:p>
            <a:pPr marL="952500" lvl="1" indent="-285750">
              <a:buFont typeface="Arial" panose="020B0604020202020204" pitchFamily="34" charset="0"/>
              <a:buChar char="•"/>
            </a:pPr>
            <a:endParaRPr lang="sv-SE" dirty="0"/>
          </a:p>
          <a:p>
            <a:pPr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9787" y="958738"/>
            <a:ext cx="11263543" cy="1081088"/>
          </a:xfrm>
        </p:spPr>
        <p:txBody>
          <a:bodyPr/>
          <a:lstStyle/>
          <a:p>
            <a:r>
              <a:rPr lang="en-US" sz="4400" dirty="0"/>
              <a:t>Creation of test plans and test cases</a:t>
            </a:r>
            <a:endParaRPr lang="en-GB" sz="4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446928"/>
            <a:ext cx="5257800" cy="438150"/>
          </a:xfrm>
        </p:spPr>
        <p:txBody>
          <a:bodyPr/>
          <a:lstStyle/>
          <a:p>
            <a:r>
              <a:rPr lang="en-US" dirty="0"/>
              <a:t>Hardware Development Process</a:t>
            </a:r>
          </a:p>
        </p:txBody>
      </p:sp>
      <p:sp>
        <p:nvSpPr>
          <p:cNvPr id="9" name="Rounded Rectangle 23"/>
          <p:cNvSpPr/>
          <p:nvPr/>
        </p:nvSpPr>
        <p:spPr>
          <a:xfrm>
            <a:off x="7032567" y="199359"/>
            <a:ext cx="5076305" cy="48850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08000"/>
              </a:lnSpc>
              <a:spcBef>
                <a:spcPts val="800"/>
              </a:spcBef>
              <a:buClr>
                <a:srgbClr val="00B0B0"/>
              </a:buClr>
              <a:buSzPct val="100000"/>
            </a:pPr>
            <a:r>
              <a:rPr lang="en-US" sz="1100" dirty="0">
                <a:hlinkClick r:id="rId5"/>
              </a:rPr>
              <a:t>https://one.afconsult.com/units/professional/Embedded PDO Embedded West/HW verification process v1.aspx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6158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9787" y="958738"/>
            <a:ext cx="7273435" cy="1081088"/>
          </a:xfrm>
        </p:spPr>
        <p:txBody>
          <a:bodyPr/>
          <a:lstStyle/>
          <a:p>
            <a:r>
              <a:rPr lang="sv-SE" dirty="0"/>
              <a:t>Standard </a:t>
            </a:r>
            <a:r>
              <a:rPr lang="en-GB" dirty="0"/>
              <a:t>Compliance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838201" y="1878674"/>
            <a:ext cx="10566861" cy="3933163"/>
          </a:xfrm>
        </p:spPr>
        <p:txBody>
          <a:bodyPr/>
          <a:lstStyle/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Automotive SPICE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Current development accordingly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Main standard for the PDO work processes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ISO26262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Current development accordingly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Aim to include this in the PDO work processes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 err="1"/>
              <a:t>MedTech</a:t>
            </a:r>
            <a:r>
              <a:rPr lang="en-GB" dirty="0"/>
              <a:t> standards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Special SOPs have been developed for this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Education within </a:t>
            </a:r>
            <a:r>
              <a:rPr lang="en-GB" dirty="0" err="1"/>
              <a:t>Medtech</a:t>
            </a:r>
            <a:r>
              <a:rPr lang="en-GB" dirty="0"/>
              <a:t> when needed for project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Customer specific standards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Requirements from customer to comply to other standards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Cooperation with other ÅF departments with knowledge within these standards</a:t>
            </a:r>
          </a:p>
          <a:p>
            <a:pPr lvl="1" indent="0">
              <a:buNone/>
            </a:pPr>
            <a:endParaRPr lang="en-GB" sz="200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7228578" y="2532091"/>
            <a:ext cx="4617290" cy="1139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612" lvl="0" algn="ctr">
              <a:lnSpc>
                <a:spcPct val="110000"/>
              </a:lnSpc>
              <a:spcBef>
                <a:spcPts val="1000"/>
              </a:spcBef>
              <a:spcAft>
                <a:spcPts val="200"/>
              </a:spcAft>
              <a:tabLst>
                <a:tab pos="804863" algn="l"/>
              </a:tabLst>
            </a:pPr>
            <a:r>
              <a:rPr lang="en-GB" sz="1700" b="1" spc="-20" dirty="0">
                <a:solidFill>
                  <a:prstClr val="white"/>
                </a:solidFill>
              </a:rPr>
              <a:t>VALID STANDARS AND PROCESSES</a:t>
            </a:r>
            <a:br>
              <a:rPr lang="en-GB" sz="1700" b="1" spc="-20" dirty="0">
                <a:solidFill>
                  <a:prstClr val="white"/>
                </a:solidFill>
              </a:rPr>
            </a:br>
            <a:r>
              <a:rPr lang="en-GB" sz="1700" b="1" spc="-20" dirty="0">
                <a:solidFill>
                  <a:prstClr val="white"/>
                </a:solidFill>
              </a:rPr>
              <a:t>FOR EACH PROJECT ARE STATED IN </a:t>
            </a:r>
            <a:br>
              <a:rPr lang="en-GB" sz="1700" b="1" spc="-20" dirty="0">
                <a:solidFill>
                  <a:prstClr val="white"/>
                </a:solidFill>
              </a:rPr>
            </a:br>
            <a:r>
              <a:rPr lang="en-GB" sz="1700" b="1" spc="-20" dirty="0">
                <a:solidFill>
                  <a:prstClr val="white"/>
                </a:solidFill>
              </a:rPr>
              <a:t>PID </a:t>
            </a:r>
            <a:br>
              <a:rPr lang="en-GB" sz="1700" b="1" spc="-20" dirty="0">
                <a:solidFill>
                  <a:prstClr val="white"/>
                </a:solidFill>
              </a:rPr>
            </a:br>
            <a:r>
              <a:rPr lang="en-GB" sz="1200" b="1" spc="-20" dirty="0">
                <a:solidFill>
                  <a:prstClr val="white"/>
                </a:solidFill>
              </a:rPr>
              <a:t>(Project Initiation Document)</a:t>
            </a:r>
            <a:endParaRPr lang="en-GB" sz="1700" b="1" spc="-20" dirty="0">
              <a:solidFill>
                <a:prstClr val="white"/>
              </a:solidFill>
            </a:endParaRPr>
          </a:p>
        </p:txBody>
      </p:sp>
      <p:sp>
        <p:nvSpPr>
          <p:cNvPr id="7" name="Rounded Rectangle 12"/>
          <p:cNvSpPr/>
          <p:nvPr/>
        </p:nvSpPr>
        <p:spPr>
          <a:xfrm>
            <a:off x="7032567" y="199359"/>
            <a:ext cx="5076305" cy="66401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74612" algn="ctr"/>
            <a:r>
              <a:rPr lang="en-US" sz="1100" dirty="0">
                <a:hlinkClick r:id="rId2"/>
              </a:rPr>
              <a:t>https://one.afconsult.com/units/professional/Embedded In-house West/WIKI PDO Embedded West/PDO West Standard Compliance.aspx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33478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PDO </a:t>
            </a:r>
            <a:r>
              <a:rPr lang="en-US" dirty="0"/>
              <a:t>tooling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838201" y="1877010"/>
            <a:ext cx="10284228" cy="416707"/>
          </a:xfrm>
        </p:spPr>
        <p:txBody>
          <a:bodyPr/>
          <a:lstStyle/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PDO has a number of development tools which are used within the projects: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4</a:t>
            </a:fld>
            <a:endParaRPr lang="en-GB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512250"/>
              </p:ext>
            </p:extLst>
          </p:nvPr>
        </p:nvGraphicFramePr>
        <p:xfrm>
          <a:off x="950711" y="2388242"/>
          <a:ext cx="10570729" cy="37188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923020">
                  <a:extLst>
                    <a:ext uri="{9D8B030D-6E8A-4147-A177-3AD203B41FA5}">
                      <a16:colId xmlns:a16="http://schemas.microsoft.com/office/drawing/2014/main" val="2877708830"/>
                    </a:ext>
                  </a:extLst>
                </a:gridCol>
                <a:gridCol w="2809702">
                  <a:extLst>
                    <a:ext uri="{9D8B030D-6E8A-4147-A177-3AD203B41FA5}">
                      <a16:colId xmlns:a16="http://schemas.microsoft.com/office/drawing/2014/main" val="666724840"/>
                    </a:ext>
                  </a:extLst>
                </a:gridCol>
                <a:gridCol w="4838007">
                  <a:extLst>
                    <a:ext uri="{9D8B030D-6E8A-4147-A177-3AD203B41FA5}">
                      <a16:colId xmlns:a16="http://schemas.microsoft.com/office/drawing/2014/main" val="483449007"/>
                    </a:ext>
                  </a:extLst>
                </a:gridCol>
              </a:tblGrid>
              <a:tr h="247588"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Tool</a:t>
                      </a:r>
                      <a:endParaRPr lang="en-US" sz="2800" b="1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Area</a:t>
                      </a:r>
                      <a:endParaRPr lang="en-US" sz="2800" b="1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Description</a:t>
                      </a:r>
                      <a:endParaRPr lang="en-US" sz="2800" b="1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626441"/>
                  </a:ext>
                </a:extLst>
              </a:tr>
              <a:tr h="290611"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i="0" u="none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HW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The preferred PCB design tool at PDO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9037943"/>
                  </a:ext>
                </a:extLst>
              </a:tr>
              <a:tr h="648032"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i="0" u="none" dirty="0">
                        <a:effectLst/>
                      </a:endParaRPr>
                    </a:p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i="0" u="none" dirty="0">
                        <a:effectLst/>
                      </a:endParaRPr>
                    </a:p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i="0" u="none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SW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Used as GIT tool as part of the CI review chain for SW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9361655"/>
                  </a:ext>
                </a:extLst>
              </a:tr>
              <a:tr h="290611"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i="0" u="none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SW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Used for automatic reviews in the SW review chain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5614191"/>
                  </a:ext>
                </a:extLst>
              </a:tr>
              <a:tr h="581222"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i="0" u="none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General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General project tool used for sprint and time planning as well as for issue and change management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8024525"/>
                  </a:ext>
                </a:extLst>
              </a:tr>
              <a:tr h="424437"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200" i="0" u="none" dirty="0">
                          <a:effectLst/>
                        </a:rPr>
                        <a:t>           -</a:t>
                      </a:r>
                      <a:r>
                        <a:rPr lang="sv-SE" sz="1200" i="0" u="none" baseline="0" dirty="0">
                          <a:effectLst/>
                        </a:rPr>
                        <a:t> </a:t>
                      </a:r>
                      <a:endParaRPr lang="sv-SE" sz="1200" i="0" u="none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Requirements, verification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Add-on in JIRA for requirement and test case management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7896968"/>
                  </a:ext>
                </a:extLst>
              </a:tr>
              <a:tr h="387481"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0" u="none" dirty="0">
                          <a:effectLst/>
                        </a:rPr>
                        <a:t>      </a:t>
                      </a:r>
                      <a:r>
                        <a:rPr lang="en-US" sz="1200" i="0" u="none" baseline="0" dirty="0">
                          <a:effectLst/>
                        </a:rPr>
                        <a:t> </a:t>
                      </a:r>
                      <a:r>
                        <a:rPr lang="en-US" sz="1200" i="0" u="none" dirty="0">
                          <a:effectLst/>
                        </a:rPr>
                        <a:t> </a:t>
                      </a:r>
                      <a:r>
                        <a:rPr lang="en-US" sz="1200" i="0" u="none" dirty="0" err="1">
                          <a:effectLst/>
                        </a:rPr>
                        <a:t>LTSpice</a:t>
                      </a:r>
                      <a:endParaRPr lang="en-US" sz="1200" i="0" u="none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HW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Used for simulations of hardware and electrical circuits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6261199"/>
                  </a:ext>
                </a:extLst>
              </a:tr>
              <a:tr h="424437"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0" u="none" dirty="0">
                          <a:effectLst/>
                        </a:rPr>
                        <a:t>                    </a:t>
                      </a:r>
                      <a:r>
                        <a:rPr lang="en-US" sz="1200" i="0" u="none" baseline="0" dirty="0">
                          <a:effectLst/>
                        </a:rPr>
                        <a:t>- ÅF ONE</a:t>
                      </a:r>
                      <a:r>
                        <a:rPr lang="en-US" sz="1200" i="0" u="none" dirty="0">
                          <a:effectLst/>
                        </a:rPr>
                        <a:t> for projects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General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The ÅF SharePoint where unit sites are created for all projects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155429"/>
                  </a:ext>
                </a:extLst>
              </a:tr>
              <a:tr h="424437">
                <a:tc>
                  <a:txBody>
                    <a:bodyPr/>
                    <a:lstStyle/>
                    <a:p>
                      <a:pPr marL="92075" marR="0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i="0" u="none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HW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2075" indent="0" algn="l" rtl="0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PCB design tool which may be used if requested by client/customer</a:t>
                      </a:r>
                      <a:endParaRPr lang="sv-SE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061898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950710" y="2725730"/>
            <a:ext cx="1959283" cy="3369991"/>
            <a:chOff x="1083347" y="1840629"/>
            <a:chExt cx="1604884" cy="2760421"/>
          </a:xfrm>
        </p:grpSpPr>
        <p:pic>
          <p:nvPicPr>
            <p:cNvPr id="9" name="Picture 5" descr="http://gerrithub.io/images/step2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658" b="79468" l="58095" r="92143">
                          <a14:foregroundMark x1="68095" y1="39544" x2="68095" y2="39544"/>
                          <a14:foregroundMark x1="71190" y1="35741" x2="71190" y2="35741"/>
                          <a14:foregroundMark x1="65952" y1="42205" x2="65952" y2="42205"/>
                          <a14:foregroundMark x1="78095" y1="32700" x2="78095" y2="32700"/>
                          <a14:foregroundMark x1="78810" y1="33840" x2="78810" y2="33840"/>
                          <a14:foregroundMark x1="79762" y1="33080" x2="79762" y2="33080"/>
                          <a14:foregroundMark x1="77619" y1="38783" x2="77619" y2="38783"/>
                          <a14:foregroundMark x1="63810" y1="60837" x2="63810" y2="60837"/>
                          <a14:foregroundMark x1="65952" y1="63118" x2="65952" y2="63118"/>
                          <a14:foregroundMark x1="71905" y1="60837" x2="71905" y2="60837"/>
                          <a14:foregroundMark x1="75238" y1="60837" x2="75238" y2="60837"/>
                          <a14:foregroundMark x1="78571" y1="60456" x2="78571" y2="60456"/>
                          <a14:foregroundMark x1="78571" y1="56654" x2="78571" y2="56654"/>
                          <a14:foregroundMark x1="80952" y1="59316" x2="80952" y2="59316"/>
                          <a14:foregroundMark x1="62381" y1="74525" x2="62381" y2="74525"/>
                          <a14:foregroundMark x1="64286" y1="74525" x2="64286" y2="74525"/>
                          <a14:foregroundMark x1="67143" y1="73384" x2="67143" y2="73384"/>
                          <a14:foregroundMark x1="69286" y1="75285" x2="69286" y2="75285"/>
                          <a14:foregroundMark x1="74286" y1="74144" x2="74286" y2="74144"/>
                          <a14:foregroundMark x1="75000" y1="74525" x2="75000" y2="74525"/>
                          <a14:foregroundMark x1="78333" y1="74525" x2="78333" y2="74525"/>
                          <a14:foregroundMark x1="80476" y1="74905" x2="80476" y2="74905"/>
                          <a14:foregroundMark x1="82381" y1="74525" x2="82381" y2="74525"/>
                          <a14:foregroundMark x1="84286" y1="74144" x2="84286" y2="74144"/>
                          <a14:foregroundMark x1="84286" y1="72243" x2="84286" y2="72243"/>
                          <a14:foregroundMark x1="87143" y1="75665" x2="87143" y2="75665"/>
                          <a14:foregroundMark x1="61429" y1="75665" x2="61429" y2="75665"/>
                          <a14:foregroundMark x1="88810" y1="73764" x2="88810" y2="73764"/>
                          <a14:backgroundMark x1="67381" y1="61597" x2="67381" y2="61597"/>
                          <a14:backgroundMark x1="70000" y1="74525" x2="70000" y2="745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80" t="28548" r="5239" b="17376"/>
            <a:stretch/>
          </p:blipFill>
          <p:spPr bwMode="auto">
            <a:xfrm>
              <a:off x="1217613" y="2059706"/>
              <a:ext cx="525779" cy="404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6267" y="2534607"/>
              <a:ext cx="668343" cy="2154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6267" y="2905089"/>
              <a:ext cx="481898" cy="24094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6267" y="1840629"/>
              <a:ext cx="626456" cy="14157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027" y="3570215"/>
              <a:ext cx="369323" cy="36932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347" y="4276132"/>
              <a:ext cx="812295" cy="32491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19" b="89793" l="2212" r="97942">
                          <a14:foregroundMark x1="18724" y1="40052" x2="18724" y2="40052"/>
                          <a14:foregroundMark x1="29887" y1="46382" x2="29887" y2="46382"/>
                          <a14:foregroundMark x1="37551" y1="48062" x2="37551" y2="48062"/>
                          <a14:foregroundMark x1="46039" y1="55168" x2="46039" y2="55168"/>
                          <a14:foregroundMark x1="52829" y1="50000" x2="52829" y2="50000"/>
                          <a14:foregroundMark x1="57305" y1="52842" x2="57305" y2="52842"/>
                          <a14:foregroundMark x1="67027" y1="53230" x2="67027" y2="53230"/>
                          <a14:foregroundMark x1="71914" y1="57364" x2="71914" y2="57364"/>
                          <a14:foregroundMark x1="81533" y1="56460" x2="82047" y2="58010"/>
                          <a14:foregroundMark x1="84465" y1="59948" x2="84465" y2="59948"/>
                          <a14:foregroundMark x1="81687" y1="37726" x2="81687" y2="37726"/>
                          <a14:foregroundMark x1="93210" y1="47028" x2="93210" y2="470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617" y="3883978"/>
              <a:ext cx="931062" cy="3707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158"/>
            <a:stretch/>
          </p:blipFill>
          <p:spPr>
            <a:xfrm>
              <a:off x="1802723" y="3273655"/>
              <a:ext cx="885508" cy="31057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6267" y="3273655"/>
              <a:ext cx="481898" cy="240949"/>
            </a:xfrm>
            <a:prstGeom prst="rect">
              <a:avLst/>
            </a:prstGeom>
          </p:spPr>
        </p:pic>
      </p:grpSp>
      <p:sp>
        <p:nvSpPr>
          <p:cNvPr id="18" name="Rounded Rectangle 12"/>
          <p:cNvSpPr/>
          <p:nvPr/>
        </p:nvSpPr>
        <p:spPr>
          <a:xfrm>
            <a:off x="7032567" y="199359"/>
            <a:ext cx="5076305" cy="47672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74612" algn="ctr"/>
            <a:r>
              <a:rPr lang="en-US" sz="1100" dirty="0">
                <a:hlinkClick r:id="rId12"/>
              </a:rPr>
              <a:t>https://one.afconsult.com/units/professional/Embedded In-house West/WIKI PDO Embedded West/PDO Development Tools.aspx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7163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  <a:p>
            <a:pPr lvl="1" indent="0">
              <a:buNone/>
            </a:pPr>
            <a:endParaRPr lang="en-GB" sz="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ÅF Project </a:t>
            </a:r>
            <a:r>
              <a:rPr lang="sv-SE" dirty="0" err="1"/>
              <a:t>Model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7" name="Rounded Rectangle 12"/>
          <p:cNvSpPr/>
          <p:nvPr/>
        </p:nvSpPr>
        <p:spPr>
          <a:xfrm>
            <a:off x="7032567" y="199359"/>
            <a:ext cx="5076305" cy="47672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74612" algn="ctr"/>
            <a:r>
              <a:rPr lang="en-US" sz="1100" dirty="0">
                <a:hlinkClick r:id="rId2"/>
              </a:rPr>
              <a:t>https://afonline.sharepoint.com/sites/ProjectModel/Pages/Startpage.aspx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44" b="98077" l="200" r="99667">
                        <a14:foregroundMark x1="1799" y1="45833" x2="10993" y2="66346"/>
                        <a14:foregroundMark x1="21852" y1="48718" x2="31712" y2="67949"/>
                        <a14:foregroundMark x1="83078" y1="45833" x2="92805" y2="64423"/>
                        <a14:foregroundMark x1="61292" y1="45833" x2="70753" y2="66346"/>
                        <a14:foregroundMark x1="41639" y1="48077" x2="50833" y2="66987"/>
                        <a14:foregroundMark x1="45636" y1="73718" x2="52099" y2="84936"/>
                        <a14:foregroundMark x1="30380" y1="69872" x2="23518" y2="50641"/>
                        <a14:foregroundMark x1="21386" y1="67628" x2="30446" y2="50321"/>
                        <a14:foregroundMark x1="36376" y1="18269" x2="41839" y2="33013"/>
                        <a14:foregroundMark x1="94137" y1="16026" x2="98068" y2="32051"/>
                        <a14:foregroundMark x1="44637" y1="91026" x2="48767" y2="75641"/>
                        <a14:foregroundMark x1="52831" y1="30449" x2="58894" y2="24359"/>
                        <a14:backgroundMark x1="1199" y1="41026" x2="11459" y2="41987"/>
                        <a14:backgroundMark x1="39374" y1="41667" x2="52365" y2="41987"/>
                        <a14:backgroundMark x1="59227" y1="42628" x2="72751" y2="419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6944" y="4406814"/>
            <a:ext cx="9801346" cy="2037322"/>
          </a:xfrm>
          <a:prstGeom prst="rect">
            <a:avLst/>
          </a:prstGeom>
        </p:spPr>
      </p:pic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838201" y="1878674"/>
            <a:ext cx="10566861" cy="3933163"/>
          </a:xfrm>
        </p:spPr>
        <p:txBody>
          <a:bodyPr/>
          <a:lstStyle/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Based on PRINCE2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All PMs shall at least perform the courses “</a:t>
            </a:r>
            <a:r>
              <a:rPr lang="en-US" dirty="0"/>
              <a:t>Introduction to ÅF project model – e-learning” </a:t>
            </a:r>
            <a:r>
              <a:rPr lang="en-US" dirty="0" err="1"/>
              <a:t>och</a:t>
            </a:r>
            <a:r>
              <a:rPr lang="en-US" dirty="0"/>
              <a:t> “</a:t>
            </a:r>
            <a:r>
              <a:rPr lang="en-GB" dirty="0"/>
              <a:t>Managing ÅF Projects – class room”:</a:t>
            </a:r>
            <a:br>
              <a:rPr lang="en-GB" dirty="0"/>
            </a:br>
            <a:r>
              <a:rPr lang="en-GB" dirty="0">
                <a:hlinkClick r:id="rId5"/>
              </a:rPr>
              <a:t>https://afacademy.litmos.com/course/602419?r=False&amp;ts=636736265970990379</a:t>
            </a:r>
            <a:br>
              <a:rPr lang="en-GB" dirty="0"/>
            </a:br>
            <a:r>
              <a:rPr lang="en-GB" dirty="0">
                <a:hlinkClick r:id="rId6"/>
              </a:rPr>
              <a:t>https://afacademy.litmos.com/course/646108?r=False&amp;ts=636736265970990379</a:t>
            </a:r>
            <a:endParaRPr lang="en-GB" dirty="0"/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 err="1"/>
              <a:t>Preferrably</a:t>
            </a:r>
            <a:r>
              <a:rPr lang="en-GB" dirty="0"/>
              <a:t> also “PRINCE2® Foundation &amp; Practitioner”</a:t>
            </a:r>
            <a:br>
              <a:rPr lang="en-GB" dirty="0"/>
            </a:br>
            <a:r>
              <a:rPr lang="en-GB" dirty="0">
                <a:hlinkClick r:id="rId7"/>
              </a:rPr>
              <a:t>https://afacademy.litmos.com/course/599020?r=False&amp;ts=636736279545020426</a:t>
            </a:r>
            <a:endParaRPr lang="en-GB" dirty="0"/>
          </a:p>
          <a:p>
            <a:endParaRPr lang="en-GB" dirty="0"/>
          </a:p>
          <a:p>
            <a:pPr lvl="1" indent="0">
              <a:buNone/>
            </a:pPr>
            <a:endParaRPr lang="en-GB" sz="200" dirty="0"/>
          </a:p>
        </p:txBody>
      </p:sp>
    </p:spTree>
    <p:extLst>
      <p:ext uri="{BB962C8B-B14F-4D97-AF65-F5344CB8AC3E}">
        <p14:creationId xmlns:p14="http://schemas.microsoft.com/office/powerpoint/2010/main" val="1124124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9787" y="958738"/>
            <a:ext cx="7273435" cy="1081088"/>
          </a:xfrm>
        </p:spPr>
        <p:txBody>
          <a:bodyPr/>
          <a:lstStyle/>
          <a:p>
            <a:r>
              <a:rPr lang="sv-SE" dirty="0"/>
              <a:t>ÅF Technology Process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838201" y="1878674"/>
            <a:ext cx="10566861" cy="3933163"/>
          </a:xfrm>
        </p:spPr>
        <p:txBody>
          <a:bodyPr/>
          <a:lstStyle/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Adaption of ÅF Project Model to Digital Solutions 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Guidelines and templates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Website introduction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Stages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Governance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Tools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36036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952500" lvl="1" indent="-285750">
              <a:buFont typeface="Arial" panose="020B0604020202020204" pitchFamily="34" charset="0"/>
              <a:buChar char="•"/>
            </a:pPr>
            <a:endParaRPr lang="en-GB" sz="200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1" t="1027" r="699" b="947"/>
          <a:stretch/>
        </p:blipFill>
        <p:spPr>
          <a:xfrm>
            <a:off x="1758463" y="3850985"/>
            <a:ext cx="8246672" cy="2487672"/>
          </a:xfrm>
          <a:prstGeom prst="rect">
            <a:avLst/>
          </a:prstGeom>
        </p:spPr>
      </p:pic>
      <p:sp>
        <p:nvSpPr>
          <p:cNvPr id="8" name="Rounded Rectangle 12"/>
          <p:cNvSpPr/>
          <p:nvPr/>
        </p:nvSpPr>
        <p:spPr>
          <a:xfrm>
            <a:off x="7032567" y="199359"/>
            <a:ext cx="5076305" cy="47672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74612" algn="ctr"/>
            <a:r>
              <a:rPr lang="en-US" sz="1100" dirty="0">
                <a:hlinkClick r:id="rId3"/>
              </a:rPr>
              <a:t>https://one.afconsult.com/units/closed/Technolog Project Process/web/</a:t>
            </a:r>
            <a:r>
              <a:rPr lang="en-US" sz="1100" dirty="0" err="1">
                <a:hlinkClick r:id="rId3"/>
              </a:rPr>
              <a:t>Index.html#process-overview-intro</a:t>
            </a:r>
            <a:endParaRPr lang="en-US" sz="1100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7324078" y="4714043"/>
            <a:ext cx="612559" cy="781235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>
            <a:off x="7119891" y="4124549"/>
            <a:ext cx="127791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100" b="1" i="1" dirty="0">
                <a:solidFill>
                  <a:srgbClr val="C00000"/>
                </a:solidFill>
              </a:rPr>
              <a:t>PDO</a:t>
            </a:r>
          </a:p>
          <a:p>
            <a:pPr algn="ctr"/>
            <a:r>
              <a:rPr lang="en-GB" sz="1100" b="1" i="1" dirty="0">
                <a:solidFill>
                  <a:srgbClr val="C00000"/>
                </a:solidFill>
              </a:rPr>
              <a:t>Development </a:t>
            </a:r>
          </a:p>
          <a:p>
            <a:pPr algn="ctr"/>
            <a:r>
              <a:rPr lang="en-GB" sz="1100" b="1" i="1" dirty="0">
                <a:solidFill>
                  <a:srgbClr val="C00000"/>
                </a:solidFill>
              </a:rPr>
              <a:t>Processes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9602716" y="1123614"/>
            <a:ext cx="1815362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5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Process </a:t>
            </a:r>
            <a:r>
              <a:rPr lang="en-US" dirty="0"/>
              <a:t>overview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38201" y="3200400"/>
            <a:ext cx="10475421" cy="2611437"/>
          </a:xfrm>
        </p:spPr>
        <p:txBody>
          <a:bodyPr/>
          <a:lstStyle/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Four parts stated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Area – General information of the area, e.g. SW, HW, CM etc.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Process – the process it self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Guidelines – to support the work of fulfilling the processes with how </a:t>
            </a:r>
            <a:r>
              <a:rPr lang="en-GB" dirty="0" err="1"/>
              <a:t>to:s</a:t>
            </a:r>
            <a:r>
              <a:rPr lang="en-GB" dirty="0"/>
              <a:t>, additional information etc.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Templates – states templates used for that particular process</a:t>
            </a:r>
          </a:p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60" y="4825995"/>
            <a:ext cx="9868279" cy="1193661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838200" y="1974436"/>
            <a:ext cx="10414687" cy="7150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74612" algn="ctr"/>
            <a:r>
              <a:rPr lang="en-GB" dirty="0">
                <a:hlinkClick r:id="rId3"/>
              </a:rPr>
              <a:t>https://one.afconsult.com/units/professional/Embedded In-house West/WIKI PDO Embedded West/PDO Embedded West Development processes.aspx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43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38201" y="1878676"/>
            <a:ext cx="10414686" cy="3933163"/>
          </a:xfrm>
        </p:spPr>
        <p:txBody>
          <a:bodyPr/>
          <a:lstStyle/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Key points: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Review shall be done by at least one other person than the author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All reviews shall be logged – even informal reviews (log that it occurred)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Review logs may be</a:t>
            </a:r>
          </a:p>
          <a:p>
            <a:pPr marL="1176338" lvl="2" indent="-285750">
              <a:buFont typeface="Arial" panose="020B0604020202020204" pitchFamily="34" charset="0"/>
              <a:buChar char="•"/>
            </a:pPr>
            <a:r>
              <a:rPr lang="en-GB" dirty="0"/>
              <a:t>Review protocols (template)</a:t>
            </a:r>
          </a:p>
          <a:p>
            <a:pPr marL="1176338" lvl="2" indent="-285750">
              <a:buFont typeface="Arial" panose="020B0604020202020204" pitchFamily="34" charset="0"/>
              <a:buChar char="•"/>
            </a:pPr>
            <a:r>
              <a:rPr lang="en-GB" dirty="0"/>
              <a:t>Comment in Jira issue</a:t>
            </a:r>
          </a:p>
          <a:p>
            <a:pPr marL="1176338" lvl="2" indent="-285750">
              <a:buFont typeface="Arial" panose="020B0604020202020204" pitchFamily="34" charset="0"/>
              <a:buChar char="•"/>
            </a:pPr>
            <a:r>
              <a:rPr lang="en-GB" dirty="0"/>
              <a:t>Comments in word/excel document</a:t>
            </a:r>
          </a:p>
          <a:p>
            <a:pPr marL="1176338" lvl="2" indent="-285750">
              <a:buFont typeface="Arial" panose="020B0604020202020204" pitchFamily="34" charset="0"/>
              <a:buChar char="•"/>
            </a:pPr>
            <a:r>
              <a:rPr lang="sv-SE" dirty="0" err="1"/>
              <a:t>Comments</a:t>
            </a:r>
            <a:r>
              <a:rPr lang="sv-SE" dirty="0"/>
              <a:t> via GIT/</a:t>
            </a:r>
            <a:r>
              <a:rPr lang="sv-SE" dirty="0" err="1"/>
              <a:t>gerrit</a:t>
            </a:r>
            <a:r>
              <a:rPr lang="sv-SE" dirty="0"/>
              <a:t> </a:t>
            </a:r>
            <a:r>
              <a:rPr lang="sv-SE" dirty="0" err="1"/>
              <a:t>review</a:t>
            </a:r>
            <a:r>
              <a:rPr lang="sv-SE" dirty="0"/>
              <a:t> (</a:t>
            </a:r>
            <a:r>
              <a:rPr lang="sv-SE" dirty="0" err="1"/>
              <a:t>see</a:t>
            </a:r>
            <a:r>
              <a:rPr lang="sv-SE" dirty="0"/>
              <a:t> later </a:t>
            </a:r>
            <a:r>
              <a:rPr lang="sv-SE" dirty="0" err="1"/>
              <a:t>slide</a:t>
            </a:r>
            <a:r>
              <a:rPr lang="sv-SE" dirty="0"/>
              <a:t>)</a:t>
            </a:r>
            <a:endParaRPr lang="en-GB" dirty="0"/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Logs shall be saved!</a:t>
            </a:r>
          </a:p>
          <a:p>
            <a:endParaRPr lang="en-GB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839787" y="958738"/>
            <a:ext cx="5256213" cy="1081088"/>
          </a:xfrm>
        </p:spPr>
        <p:txBody>
          <a:bodyPr/>
          <a:lstStyle/>
          <a:p>
            <a:r>
              <a:rPr lang="en-GB" sz="4400" dirty="0"/>
              <a:t>Review process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768" y="3269209"/>
            <a:ext cx="5360562" cy="2951421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7032567" y="199359"/>
            <a:ext cx="5076305" cy="47672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74612" algn="ctr"/>
            <a:r>
              <a:rPr lang="en-US" sz="1100" dirty="0">
                <a:hlinkClick r:id="rId3"/>
              </a:rPr>
              <a:t>https://one.afconsult.com/units/professional/Embedded In-house West/WIKI PDO Embedded West/Review process v2.aspx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8157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512" y="3268895"/>
            <a:ext cx="4411063" cy="258517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9787" y="958738"/>
            <a:ext cx="10413100" cy="919938"/>
          </a:xfrm>
        </p:spPr>
        <p:txBody>
          <a:bodyPr/>
          <a:lstStyle/>
          <a:p>
            <a:r>
              <a:rPr lang="en-GB" sz="4400" dirty="0"/>
              <a:t>Requirement Management Process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38201" y="1878676"/>
            <a:ext cx="10414686" cy="3933163"/>
          </a:xfrm>
        </p:spPr>
        <p:txBody>
          <a:bodyPr/>
          <a:lstStyle/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All requirements shall include: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Unique requirement ID 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Status 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ID of parent requirement(s)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Minimum verification method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Compliance analysis of requirements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US" dirty="0"/>
              <a:t>Applicable for the project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Complete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Clear and understandable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Verifiable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Adequate and feasible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GB" dirty="0"/>
              <a:t>Consistent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Structure by grouping, sorting and categorizing</a:t>
            </a:r>
          </a:p>
          <a:p>
            <a:pPr marL="360362" indent="-285750">
              <a:buFont typeface="Arial" panose="020B0604020202020204" pitchFamily="34" charset="0"/>
              <a:buChar char="•"/>
            </a:pPr>
            <a:r>
              <a:rPr lang="en-GB" dirty="0"/>
              <a:t>Analyse impact on operating environment and interfaces</a:t>
            </a:r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ÅF-PDOQ-054 v2018-09-28; Sofia Hellman</a:t>
            </a:r>
            <a:r>
              <a:rPr lang="en-GB" dirty="0"/>
              <a:t>; ÅF Digital Solutions PDO West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761808" y="2228078"/>
            <a:ext cx="5293734" cy="980636"/>
          </a:xfrm>
        </p:spPr>
        <p:txBody>
          <a:bodyPr/>
          <a:lstStyle/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US" dirty="0"/>
              <a:t>Requirement title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US" dirty="0"/>
              <a:t>Requirement description</a:t>
            </a:r>
          </a:p>
          <a:p>
            <a:pPr marL="952500" lvl="1" indent="-285750">
              <a:buFont typeface="Arial" panose="020B0604020202020204" pitchFamily="34" charset="0"/>
              <a:buChar char="•"/>
            </a:pPr>
            <a:r>
              <a:rPr lang="en-US" dirty="0"/>
              <a:t>Origin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032567" y="199359"/>
            <a:ext cx="5076305" cy="47672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chemeClr val="accent2"/>
                </a:solidFill>
                <a:hlinkClick r:id="rId3"/>
              </a:rPr>
              <a:t>https://one.afconsult.com/units/professional/Embedded In-house West/WIKI PDO Embedded West/Requirement management v3.aspx</a:t>
            </a:r>
            <a:endParaRPr lang="en-GB" sz="1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102240"/>
      </p:ext>
    </p:extLst>
  </p:cSld>
  <p:clrMapOvr>
    <a:masterClrMapping/>
  </p:clrMapOvr>
</p:sld>
</file>

<file path=ppt/theme/theme1.xml><?xml version="1.0" encoding="utf-8"?>
<a:theme xmlns:a="http://schemas.openxmlformats.org/drawingml/2006/main" name="ÅF">
  <a:themeElements>
    <a:clrScheme name="ÅF_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D0D0"/>
      </a:accent1>
      <a:accent2>
        <a:srgbClr val="505050"/>
      </a:accent2>
      <a:accent3>
        <a:srgbClr val="000000"/>
      </a:accent3>
      <a:accent4>
        <a:srgbClr val="405040"/>
      </a:accent4>
      <a:accent5>
        <a:srgbClr val="405070"/>
      </a:accent5>
      <a:accent6>
        <a:srgbClr val="504030"/>
      </a:accent6>
      <a:hlink>
        <a:srgbClr val="0563C1"/>
      </a:hlink>
      <a:folHlink>
        <a:srgbClr val="954F72"/>
      </a:folHlink>
    </a:clrScheme>
    <a:fontScheme name="ÅF_Color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presentation ÅF PDO West" id="{E61A68D5-7812-4351-BCD0-19547A073EE2}" vid="{86DCB525-C398-4586-A202-A5D2E64C70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ÅF_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ÅF_Color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A0CF59DCEE7449AE6BF8474EAF3539" ma:contentTypeVersion="11" ma:contentTypeDescription="Create a new document." ma:contentTypeScope="" ma:versionID="73ba74a9e27289cba0ce98a45f7ec7b0">
  <xsd:schema xmlns:xsd="http://www.w3.org/2001/XMLSchema" xmlns:xs="http://www.w3.org/2001/XMLSchema" xmlns:p="http://schemas.microsoft.com/office/2006/metadata/properties" xmlns:ns3="dc3bb179-6f38-40a9-9e39-a4fe412f427b" xmlns:ns4="b22e9d43-2066-48e6-96ce-08939c747a85" targetNamespace="http://schemas.microsoft.com/office/2006/metadata/properties" ma:root="true" ma:fieldsID="2c9af7b06516cdddade7ffbfd0f27b48" ns3:_="" ns4:_="">
    <xsd:import namespace="dc3bb179-6f38-40a9-9e39-a4fe412f427b"/>
    <xsd:import namespace="b22e9d43-2066-48e6-96ce-08939c747a8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3bb179-6f38-40a9-9e39-a4fe412f427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2e9d43-2066-48e6-96ce-08939c747a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EE0260-93AC-400D-889B-0832DEA05B67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b22e9d43-2066-48e6-96ce-08939c747a85"/>
    <ds:schemaRef ds:uri="http://schemas.microsoft.com/office/2006/documentManagement/types"/>
    <ds:schemaRef ds:uri="dc3bb179-6f38-40a9-9e39-a4fe412f427b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9FECDB9-6223-4186-A774-802BB6D206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E26B17-2418-47DA-8FD7-BB3C04804C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3bb179-6f38-40a9-9e39-a4fe412f427b"/>
    <ds:schemaRef ds:uri="b22e9d43-2066-48e6-96ce-08939c747a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ÅF-PDOQ-030 v2018-03-13 Powerpoint Template PDO West</Template>
  <TotalTime>0</TotalTime>
  <Words>2547</Words>
  <Application>Microsoft Office PowerPoint</Application>
  <PresentationFormat>Bredbild</PresentationFormat>
  <Paragraphs>354</Paragraphs>
  <Slides>27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27</vt:i4>
      </vt:variant>
    </vt:vector>
  </HeadingPairs>
  <TitlesOfParts>
    <vt:vector size="31" baseType="lpstr">
      <vt:lpstr>arial</vt:lpstr>
      <vt:lpstr>arial</vt:lpstr>
      <vt:lpstr>Verdana</vt:lpstr>
      <vt:lpstr>ÅF</vt:lpstr>
      <vt:lpstr>Introduction to  PDO development processes</vt:lpstr>
      <vt:lpstr>PDO West Wiki</vt:lpstr>
      <vt:lpstr>Standard Compliance</vt:lpstr>
      <vt:lpstr>PDO tooling</vt:lpstr>
      <vt:lpstr>ÅF Project Model</vt:lpstr>
      <vt:lpstr>ÅF Technology Process</vt:lpstr>
      <vt:lpstr>Process overview</vt:lpstr>
      <vt:lpstr>Review process</vt:lpstr>
      <vt:lpstr>Requirement Management Process</vt:lpstr>
      <vt:lpstr>Problem Resolution and Change Request</vt:lpstr>
      <vt:lpstr>Document management Process</vt:lpstr>
      <vt:lpstr>Process overview</vt:lpstr>
      <vt:lpstr>Verification and corresponding areas</vt:lpstr>
      <vt:lpstr>Continuous  Integration</vt:lpstr>
      <vt:lpstr>Continuous Integration</vt:lpstr>
      <vt:lpstr>Software Architectural Design</vt:lpstr>
      <vt:lpstr>Detailed Design and Unit Construction</vt:lpstr>
      <vt:lpstr>Unit Verification</vt:lpstr>
      <vt:lpstr>Integration and Integration Test</vt:lpstr>
      <vt:lpstr>Qualification Test</vt:lpstr>
      <vt:lpstr>Creation of test plans and test cases</vt:lpstr>
      <vt:lpstr>Process overview</vt:lpstr>
      <vt:lpstr>Pre-study</vt:lpstr>
      <vt:lpstr>Hardware Design</vt:lpstr>
      <vt:lpstr>Manufacturing</vt:lpstr>
      <vt:lpstr>Verification</vt:lpstr>
      <vt:lpstr>Creation of test plans and test cases</vt:lpstr>
    </vt:vector>
  </TitlesOfParts>
  <Company>AF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ÅF-PDOQ-054 v2018-09-27 Introduction to PDO development processes</dc:title>
  <dc:creator>Hellman Sofia</dc:creator>
  <cp:lastModifiedBy>Wennberg, Ola</cp:lastModifiedBy>
  <cp:revision>48</cp:revision>
  <cp:lastPrinted>2018-01-16T10:23:56Z</cp:lastPrinted>
  <dcterms:created xsi:type="dcterms:W3CDTF">2018-04-23T08:02:53Z</dcterms:created>
  <dcterms:modified xsi:type="dcterms:W3CDTF">2022-05-30T07:20:00Z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0x0101002BA0CF59DCEE7449AE6BF8474EAF3539</vt:lpwstr>
  </property>
</Properties>
</file>